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6" r:id="rId2"/>
    <p:sldId id="283" r:id="rId3"/>
    <p:sldId id="326" r:id="rId4"/>
    <p:sldId id="336" r:id="rId5"/>
    <p:sldId id="328" r:id="rId6"/>
    <p:sldId id="327" r:id="rId7"/>
    <p:sldId id="329" r:id="rId8"/>
    <p:sldId id="332" r:id="rId9"/>
    <p:sldId id="330" r:id="rId10"/>
    <p:sldId id="331" r:id="rId11"/>
    <p:sldId id="333" r:id="rId12"/>
    <p:sldId id="335" r:id="rId13"/>
    <p:sldId id="3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E8AD-F6DE-4D8E-8CFA-B5B78F898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8D482-1D73-40C2-8DA4-CC6965E04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B57B0-2FF9-4DE0-9FB8-7A647F32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38C34-A395-4D1B-AC9E-CCC22B23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5500-3D60-4CE7-BE23-36673344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1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C444-EBE6-4986-A12D-F75F9F55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D96E9-5D0F-4073-85E4-D5B3E4944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57A8-466E-4D20-8E6A-CE6896CC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E862-04D2-4DB3-B9B4-4E708D71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1D80D-D5FF-4A6C-99B9-9F0BB74B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9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AD7C2-20C2-41EA-92F4-AA7A76E27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EF949-349A-4E3D-8ED2-617891787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B97B-8AD9-4CA6-8924-84ED48E1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9CF28-2749-4A35-A8B6-C9A0709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87CD-3EA7-425C-ABBB-14579C27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6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CB9F-1F86-46A6-9C7F-A3425956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A21D-7046-4E11-A4A2-D239F889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442F3-C7EB-412A-A07C-B4F2798B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848E3-2243-4122-9692-5BF11B30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9CAE-D6CD-40AB-8B6D-1F7D8A19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3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121E-1ADE-4472-AB36-56476B2D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1C9C7-006E-4CBF-BEDC-535DBE73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FA6A1-C382-4A31-AB4B-64E5B130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4DC89-77F3-462A-807F-D8F2825F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C0005-4962-4D4B-BA03-72B96DB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2FF5-5A22-4211-AA36-007A10F5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951E-E1F5-4F62-AFE5-062D5D509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1A91A-67F3-4566-B40C-0A2DA807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4D504-B4EE-4E0A-AC8C-E3F5CD3B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697B1-CF06-4193-9A70-14C2C279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FC8AC-FC42-4BAD-8803-DB032065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3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559C-3664-4047-8ED5-AC7D48B3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0BD91-79E9-44CA-BE90-B5C87AC78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953A4-CB98-4659-8A07-3FE3C2BF7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F892-3C9D-4BBF-8F85-8E067CC46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D6167-BE3F-468B-A45A-8C8157955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365F7-E276-4DA0-9D66-4780ED66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41A51-9E8F-49CC-8D8A-D697A964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5107A-7D5C-45DF-9CD6-B9EF702D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8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2715-0BE0-4079-84C2-CC2A692A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64398-4096-4401-ADAD-2AC4646D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96B9E-2D7C-4334-8F2C-C6899B31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9B879-3E86-4726-B610-97D2E856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6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6624E-5406-48B7-859B-BA54C017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95D57-439C-4627-83BD-A96BAEE6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EF095-455A-42D2-BE97-85287ED5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1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45FE-4D78-4D3A-A0DC-A9A48AF4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2A45-5F32-45D3-943F-FF0D250E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D6C9D-FA98-4FDC-B720-EC3B87568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507B8-E00C-42CF-BDB8-60E6AEE8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DF623-1155-415B-B18E-328EE36E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CB2F-E091-429A-B718-11482711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FCF8-494D-400B-AA29-D1DD4047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CBA7F-840B-4C3D-9008-2DF8C8792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C5E60-467F-4933-B17F-085A91E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2B15C-6E9A-4678-9FA2-3EDD1718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45FC-8EEE-4384-AB4C-8B3ADA36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A1EB8-462E-4F97-A781-D3C85BF2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0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43A84-49FE-448D-8423-543F392D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80D7A-65C8-4C7D-8F34-E749A0DAD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27B15-0106-4002-85EC-8939B7984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755A0-067C-4561-A538-9AA71437A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9CD86-EC43-4C48-B41D-3985AD8AB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8D2A-4219-49A5-96EA-197C1BA4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This </a:t>
            </a:r>
            <a:r>
              <a:rPr lang="en-GB" dirty="0" err="1"/>
              <a:t>powerpoint</a:t>
            </a:r>
            <a:r>
              <a:rPr lang="en-GB" dirty="0"/>
              <a:t> was made by </a:t>
            </a:r>
            <a:r>
              <a:rPr lang="en-GB" dirty="0" err="1"/>
              <a:t>diversity_mel</a:t>
            </a:r>
            <a:r>
              <a:rPr lang="en-GB" dirty="0"/>
              <a:t>.  It is part of a large series designed to encourage debate and discussion around issues of equality in a bid to make more children happier and thoughtful. You can find more assemblies/ discussion ppts on my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contact me via my website too. I love to hear how you’ve used my </a:t>
            </a:r>
            <a:r>
              <a:rPr lang="en-GB" dirty="0" err="1"/>
              <a:t>powerpoints</a:t>
            </a:r>
            <a:r>
              <a:rPr lang="en-GB" dirty="0"/>
              <a:t> and to get your ideas for any you’d like me to make.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You can follow my work on Instagram @diversity_mel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do share my </a:t>
            </a:r>
            <a:r>
              <a:rPr lang="en-GB" dirty="0" err="1"/>
              <a:t>powerpoints</a:t>
            </a:r>
            <a:r>
              <a:rPr lang="en-GB" dirty="0"/>
              <a:t> with other teachers who may be interested.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Image result for instagram">
            <a:extLst>
              <a:ext uri="{FF2B5EF4-FFF2-40B4-BE49-F238E27FC236}">
                <a16:creationId xmlns:a16="http://schemas.microsoft.com/office/drawing/2014/main" id="{5D544E76-BDE4-4746-A35C-F294A7128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10476" r="19996" b="9207"/>
          <a:stretch/>
        </p:blipFill>
        <p:spPr bwMode="auto">
          <a:xfrm>
            <a:off x="1019657" y="3967626"/>
            <a:ext cx="600799" cy="6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94A20-3109-4FFD-B81B-34C67619FA5F}"/>
              </a:ext>
            </a:extLst>
          </p:cNvPr>
          <p:cNvSpPr/>
          <p:nvPr/>
        </p:nvSpPr>
        <p:spPr>
          <a:xfrm>
            <a:off x="2200274" y="1956122"/>
            <a:ext cx="6584910" cy="7407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My website is www.diversitymel.com</a:t>
            </a:r>
          </a:p>
        </p:txBody>
      </p:sp>
    </p:spTree>
    <p:extLst>
      <p:ext uri="{BB962C8B-B14F-4D97-AF65-F5344CB8AC3E}">
        <p14:creationId xmlns:p14="http://schemas.microsoft.com/office/powerpoint/2010/main" val="368045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men on the Move: Cycling and the Rational Dress Movement | Cycling History">
            <a:extLst>
              <a:ext uri="{FF2B5EF4-FFF2-40B4-BE49-F238E27FC236}">
                <a16:creationId xmlns:a16="http://schemas.microsoft.com/office/drawing/2014/main" id="{8FE8509D-32CF-42F3-8326-CF76A24D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0275"/>
            <a:ext cx="3352800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loomers #oldschoolBritain #1900's #women | Cycling suit, Bad girl outfits,  Edwardian fashion">
            <a:extLst>
              <a:ext uri="{FF2B5EF4-FFF2-40B4-BE49-F238E27FC236}">
                <a16:creationId xmlns:a16="http://schemas.microsoft.com/office/drawing/2014/main" id="{8AED733E-FAF6-45D2-ADBF-C6D7762A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328738"/>
            <a:ext cx="3333750" cy="513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istorical Accuracy Reincarnated - edwardian-time-machine: Bicycle  costumes... | Bicycle, Bicycle clothing, Women">
            <a:extLst>
              <a:ext uri="{FF2B5EF4-FFF2-40B4-BE49-F238E27FC236}">
                <a16:creationId xmlns:a16="http://schemas.microsoft.com/office/drawing/2014/main" id="{EC8FD8EE-D6AB-49D5-A8A9-7C98D424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71500"/>
            <a:ext cx="38862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8B3675-D738-4AFC-9069-13AB6D912719}"/>
              </a:ext>
            </a:extLst>
          </p:cNvPr>
          <p:cNvSpPr/>
          <p:nvPr/>
        </p:nvSpPr>
        <p:spPr>
          <a:xfrm>
            <a:off x="376238" y="170494"/>
            <a:ext cx="7110412" cy="10487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So a whole new range of clothing was invented…trousers for women, well almost!</a:t>
            </a:r>
          </a:p>
        </p:txBody>
      </p:sp>
    </p:spTree>
    <p:extLst>
      <p:ext uri="{BB962C8B-B14F-4D97-AF65-F5344CB8AC3E}">
        <p14:creationId xmlns:p14="http://schemas.microsoft.com/office/powerpoint/2010/main" val="19130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2CF35F7-04DD-4754-B8C5-48E5D08FBCAF}"/>
              </a:ext>
            </a:extLst>
          </p:cNvPr>
          <p:cNvSpPr/>
          <p:nvPr/>
        </p:nvSpPr>
        <p:spPr>
          <a:xfrm>
            <a:off x="628652" y="138418"/>
            <a:ext cx="3605213" cy="2260707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What do you think the reaction was from people?</a:t>
            </a:r>
          </a:p>
        </p:txBody>
      </p:sp>
      <p:pic>
        <p:nvPicPr>
          <p:cNvPr id="4" name="Picture 2" descr="Women on the Move: Cycling and the Rational Dress Movement | Cycling History">
            <a:extLst>
              <a:ext uri="{FF2B5EF4-FFF2-40B4-BE49-F238E27FC236}">
                <a16:creationId xmlns:a16="http://schemas.microsoft.com/office/drawing/2014/main" id="{0DEA8EDA-0D4B-4602-991F-4FE685F6D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1" y="461962"/>
            <a:ext cx="3352800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1900-1909 | Fashion History Timeline">
            <a:extLst>
              <a:ext uri="{FF2B5EF4-FFF2-40B4-BE49-F238E27FC236}">
                <a16:creationId xmlns:a16="http://schemas.microsoft.com/office/drawing/2014/main" id="{8C0F9597-8210-41CB-BF63-EE4957F1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40" y="3647587"/>
            <a:ext cx="3719513" cy="2851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4470EDB-5A1F-4348-8AE6-2E1C9170CCD9}"/>
              </a:ext>
            </a:extLst>
          </p:cNvPr>
          <p:cNvSpPr/>
          <p:nvPr/>
        </p:nvSpPr>
        <p:spPr>
          <a:xfrm>
            <a:off x="5596892" y="1815489"/>
            <a:ext cx="2876073" cy="1343025"/>
          </a:xfrm>
          <a:prstGeom prst="wedgeRoundRectCallout">
            <a:avLst>
              <a:gd name="adj1" fmla="val -51632"/>
              <a:gd name="adj2" fmla="val 9447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Women should dress like women!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ABED5C6-3283-49B5-86E0-8A8A1D1145A5}"/>
              </a:ext>
            </a:extLst>
          </p:cNvPr>
          <p:cNvSpPr/>
          <p:nvPr/>
        </p:nvSpPr>
        <p:spPr>
          <a:xfrm>
            <a:off x="1069898" y="2757487"/>
            <a:ext cx="2876073" cy="1343025"/>
          </a:xfrm>
          <a:prstGeom prst="wedgeRoundRectCallout">
            <a:avLst>
              <a:gd name="adj1" fmla="val 49710"/>
              <a:gd name="adj2" fmla="val 9731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It’s really, rather shocking! 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omen on the Move: Cycling and the Rational Dress Movement | Cycling History">
            <a:extLst>
              <a:ext uri="{FF2B5EF4-FFF2-40B4-BE49-F238E27FC236}">
                <a16:creationId xmlns:a16="http://schemas.microsoft.com/office/drawing/2014/main" id="{0DEA8EDA-0D4B-4602-991F-4FE685F6D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644185"/>
            <a:ext cx="2509836" cy="343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4470EDB-5A1F-4348-8AE6-2E1C9170CCD9}"/>
              </a:ext>
            </a:extLst>
          </p:cNvPr>
          <p:cNvSpPr/>
          <p:nvPr/>
        </p:nvSpPr>
        <p:spPr>
          <a:xfrm>
            <a:off x="894657" y="4595972"/>
            <a:ext cx="2876073" cy="1028701"/>
          </a:xfrm>
          <a:prstGeom prst="wedgeRoundRectCallout">
            <a:avLst>
              <a:gd name="adj1" fmla="val -51632"/>
              <a:gd name="adj2" fmla="val 9447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Women should dress like women!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4330C-A262-4160-B726-5E96D733C617}"/>
              </a:ext>
            </a:extLst>
          </p:cNvPr>
          <p:cNvSpPr/>
          <p:nvPr/>
        </p:nvSpPr>
        <p:spPr>
          <a:xfrm>
            <a:off x="4293393" y="712733"/>
            <a:ext cx="3605213" cy="2260707"/>
          </a:xfrm>
          <a:prstGeom prst="cloudCallout">
            <a:avLst>
              <a:gd name="adj1" fmla="val -59945"/>
              <a:gd name="adj2" fmla="val 4102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Does that sound like something we’ve heard before?</a:t>
            </a:r>
          </a:p>
        </p:txBody>
      </p:sp>
      <p:pic>
        <p:nvPicPr>
          <p:cNvPr id="9" name="Picture 2" descr="Just how revolutionary is Harry Styles' Vogue cover? | Dazed">
            <a:extLst>
              <a:ext uri="{FF2B5EF4-FFF2-40B4-BE49-F238E27FC236}">
                <a16:creationId xmlns:a16="http://schemas.microsoft.com/office/drawing/2014/main" id="{1D1226F8-839B-4054-967E-30E7F298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496485"/>
            <a:ext cx="2911567" cy="363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7A0FD4B-D50F-4EAD-82CE-10EA532663B6}"/>
              </a:ext>
            </a:extLst>
          </p:cNvPr>
          <p:cNvSpPr/>
          <p:nvPr/>
        </p:nvSpPr>
        <p:spPr>
          <a:xfrm>
            <a:off x="8527032" y="4595972"/>
            <a:ext cx="2876073" cy="1028701"/>
          </a:xfrm>
          <a:prstGeom prst="wedgeRoundRectCallout">
            <a:avLst>
              <a:gd name="adj1" fmla="val -79452"/>
              <a:gd name="adj2" fmla="val 773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Men should dress like men!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F55A07E0-3CAE-44A2-B47E-1A01985A6F19}"/>
              </a:ext>
            </a:extLst>
          </p:cNvPr>
          <p:cNvSpPr/>
          <p:nvPr/>
        </p:nvSpPr>
        <p:spPr>
          <a:xfrm>
            <a:off x="4673225" y="3590924"/>
            <a:ext cx="2984876" cy="2847976"/>
          </a:xfrm>
          <a:prstGeom prst="cloudCallout">
            <a:avLst>
              <a:gd name="adj1" fmla="val -59945"/>
              <a:gd name="adj2" fmla="val 4102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What do you think?  Is if OK for people to dress how they want to?</a:t>
            </a:r>
          </a:p>
        </p:txBody>
      </p:sp>
    </p:spTree>
    <p:extLst>
      <p:ext uri="{BB962C8B-B14F-4D97-AF65-F5344CB8AC3E}">
        <p14:creationId xmlns:p14="http://schemas.microsoft.com/office/powerpoint/2010/main" val="7676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8D2A-4219-49A5-96EA-197C1BA4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This </a:t>
            </a:r>
            <a:r>
              <a:rPr lang="en-GB" dirty="0" err="1"/>
              <a:t>powerpoint</a:t>
            </a:r>
            <a:r>
              <a:rPr lang="en-GB" dirty="0"/>
              <a:t> was made by </a:t>
            </a:r>
            <a:r>
              <a:rPr lang="en-GB" dirty="0" err="1"/>
              <a:t>diversity_mel</a:t>
            </a:r>
            <a:r>
              <a:rPr lang="en-GB" dirty="0"/>
              <a:t>.  It is part of a large series designed to encourage debate and discussion around issues of equality in a bid to make more children happier and thoughtful. You can find more assemblies/ discussion ppts on my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contact me via my website too. I love to hear how you’ve used my </a:t>
            </a:r>
            <a:r>
              <a:rPr lang="en-GB" dirty="0" err="1"/>
              <a:t>powerpoints</a:t>
            </a:r>
            <a:r>
              <a:rPr lang="en-GB" dirty="0"/>
              <a:t> and to get your ideas for any you’d like me to make.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You can follow my work on Instagram @diversity_mel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do share my </a:t>
            </a:r>
            <a:r>
              <a:rPr lang="en-GB" dirty="0" err="1"/>
              <a:t>powerpoints</a:t>
            </a:r>
            <a:r>
              <a:rPr lang="en-GB" dirty="0"/>
              <a:t> with other teachers who may be interested.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Image result for instagram">
            <a:extLst>
              <a:ext uri="{FF2B5EF4-FFF2-40B4-BE49-F238E27FC236}">
                <a16:creationId xmlns:a16="http://schemas.microsoft.com/office/drawing/2014/main" id="{5D544E76-BDE4-4746-A35C-F294A7128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10476" r="19996" b="9207"/>
          <a:stretch/>
        </p:blipFill>
        <p:spPr bwMode="auto">
          <a:xfrm>
            <a:off x="1019657" y="3967626"/>
            <a:ext cx="600799" cy="6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94A20-3109-4FFD-B81B-34C67619FA5F}"/>
              </a:ext>
            </a:extLst>
          </p:cNvPr>
          <p:cNvSpPr/>
          <p:nvPr/>
        </p:nvSpPr>
        <p:spPr>
          <a:xfrm>
            <a:off x="2200274" y="1956122"/>
            <a:ext cx="6584910" cy="7407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My website is www.diversitymel.com</a:t>
            </a:r>
          </a:p>
        </p:txBody>
      </p:sp>
    </p:spTree>
    <p:extLst>
      <p:ext uri="{BB962C8B-B14F-4D97-AF65-F5344CB8AC3E}">
        <p14:creationId xmlns:p14="http://schemas.microsoft.com/office/powerpoint/2010/main" val="295395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D01D-926B-4604-8C4B-D95913D2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>
            <a:normAutofit/>
          </a:bodyPr>
          <a:lstStyle/>
          <a:p>
            <a:r>
              <a:rPr lang="en-GB" dirty="0"/>
              <a:t>Dresses for boys and for girls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2A319-4006-4940-88F3-B09B972B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361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assembly is one of a series encouraging children to recognise we can learn from each other.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one focuses on Harry Styles and his choice to wear a dress despite public criticism.  It then links to the evolution of trousers for women following the invention of the bicycle.  It is designed to encourage discussion on gender and clothing.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B1D3EE-663C-44AA-8F9D-9F0AF454162D}"/>
              </a:ext>
            </a:extLst>
          </p:cNvPr>
          <p:cNvSpPr/>
          <p:nvPr/>
        </p:nvSpPr>
        <p:spPr>
          <a:xfrm>
            <a:off x="652462" y="5476874"/>
            <a:ext cx="10201275" cy="1015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Check out my many other assemblies – contact details at the end of this </a:t>
            </a:r>
            <a:r>
              <a:rPr lang="en-GB" sz="2800" dirty="0" err="1">
                <a:solidFill>
                  <a:sysClr val="windowText" lastClr="000000"/>
                </a:solidFill>
              </a:rPr>
              <a:t>powerpoint</a:t>
            </a:r>
            <a:r>
              <a:rPr lang="en-GB" sz="28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97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287592-2286-4F92-9422-D5609D3640DA}"/>
              </a:ext>
            </a:extLst>
          </p:cNvPr>
          <p:cNvSpPr/>
          <p:nvPr/>
        </p:nvSpPr>
        <p:spPr>
          <a:xfrm>
            <a:off x="547687" y="425449"/>
            <a:ext cx="3605213" cy="4708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Recently, the singer Harry Styles, was the first man to appear alone on the cover of Vogue – a famous fashion magazine aimed at women.  Look what Harry chose to wear…</a:t>
            </a:r>
          </a:p>
        </p:txBody>
      </p:sp>
      <p:pic>
        <p:nvPicPr>
          <p:cNvPr id="1026" name="Picture 2" descr="Just how revolutionary is Harry Styles' Vogue cover? | Dazed">
            <a:extLst>
              <a:ext uri="{FF2B5EF4-FFF2-40B4-BE49-F238E27FC236}">
                <a16:creationId xmlns:a16="http://schemas.microsoft.com/office/drawing/2014/main" id="{DF443227-C009-44B0-83F9-AEEB16EB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05383"/>
            <a:ext cx="5157787" cy="644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63F4D17-CD83-496B-821A-B89FEAD68ECE}"/>
              </a:ext>
            </a:extLst>
          </p:cNvPr>
          <p:cNvSpPr/>
          <p:nvPr/>
        </p:nvSpPr>
        <p:spPr>
          <a:xfrm>
            <a:off x="881064" y="633304"/>
            <a:ext cx="3605213" cy="2260707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What are your thoughts when you see this picture?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8FADD66-1CF2-47EC-8906-1D61B854AA0C}"/>
              </a:ext>
            </a:extLst>
          </p:cNvPr>
          <p:cNvSpPr/>
          <p:nvPr/>
        </p:nvSpPr>
        <p:spPr>
          <a:xfrm>
            <a:off x="978693" y="3546316"/>
            <a:ext cx="3605213" cy="2260707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Do you think everyone agrees with you?</a:t>
            </a:r>
          </a:p>
        </p:txBody>
      </p:sp>
    </p:spTree>
    <p:extLst>
      <p:ext uri="{BB962C8B-B14F-4D97-AF65-F5344CB8AC3E}">
        <p14:creationId xmlns:p14="http://schemas.microsoft.com/office/powerpoint/2010/main" val="265132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287592-2286-4F92-9422-D5609D3640DA}"/>
              </a:ext>
            </a:extLst>
          </p:cNvPr>
          <p:cNvSpPr/>
          <p:nvPr/>
        </p:nvSpPr>
        <p:spPr>
          <a:xfrm>
            <a:off x="547687" y="425449"/>
            <a:ext cx="3605213" cy="4708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Recently, the singer Harry Styles, was the first man to appear alone on the cover of Vogue – a famous fashion magazine aimed at women.  Look what Harry chose to wear…</a:t>
            </a:r>
          </a:p>
        </p:txBody>
      </p:sp>
      <p:pic>
        <p:nvPicPr>
          <p:cNvPr id="1026" name="Picture 2" descr="Just how revolutionary is Harry Styles' Vogue cover? | Dazed">
            <a:extLst>
              <a:ext uri="{FF2B5EF4-FFF2-40B4-BE49-F238E27FC236}">
                <a16:creationId xmlns:a16="http://schemas.microsoft.com/office/drawing/2014/main" id="{DF443227-C009-44B0-83F9-AEEB16EB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05383"/>
            <a:ext cx="5157787" cy="644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ust how revolutionary is Harry Styles' Vogue cover? | Dazed">
            <a:extLst>
              <a:ext uri="{FF2B5EF4-FFF2-40B4-BE49-F238E27FC236}">
                <a16:creationId xmlns:a16="http://schemas.microsoft.com/office/drawing/2014/main" id="{977FF4F3-7ABD-4757-AA91-D185B91A2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38" y="3141168"/>
            <a:ext cx="2876073" cy="359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67F02B-B31E-4084-AD1F-A3AA75B30E4D}"/>
              </a:ext>
            </a:extLst>
          </p:cNvPr>
          <p:cNvSpPr/>
          <p:nvPr/>
        </p:nvSpPr>
        <p:spPr>
          <a:xfrm>
            <a:off x="671513" y="180974"/>
            <a:ext cx="3138488" cy="10287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A few people were critical…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22AA4F2-0F13-43C0-AC1C-3264F4FF1AEF}"/>
              </a:ext>
            </a:extLst>
          </p:cNvPr>
          <p:cNvSpPr/>
          <p:nvPr/>
        </p:nvSpPr>
        <p:spPr>
          <a:xfrm>
            <a:off x="157640" y="1434109"/>
            <a:ext cx="2876073" cy="1028701"/>
          </a:xfrm>
          <a:prstGeom prst="wedgeRoundRectCallout">
            <a:avLst>
              <a:gd name="adj1" fmla="val -40041"/>
              <a:gd name="adj2" fmla="val 930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He’s not ‘manly’ enough</a:t>
            </a:r>
            <a:r>
              <a:rPr lang="en-GB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3BF2D9-B771-40B3-B31A-BA0C072E3740}"/>
              </a:ext>
            </a:extLst>
          </p:cNvPr>
          <p:cNvSpPr/>
          <p:nvPr/>
        </p:nvSpPr>
        <p:spPr>
          <a:xfrm>
            <a:off x="7191375" y="5648325"/>
            <a:ext cx="4600576" cy="10287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And Harry’s Mum said she was very proud of him too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6C2116-9A63-4B2A-9F34-620EA5AD4BE7}"/>
              </a:ext>
            </a:extLst>
          </p:cNvPr>
          <p:cNvSpPr/>
          <p:nvPr/>
        </p:nvSpPr>
        <p:spPr>
          <a:xfrm>
            <a:off x="4905375" y="180974"/>
            <a:ext cx="3619501" cy="15525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But lots of men and women praised Harry…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EE4776-C02F-44C1-BC9A-F5D0DC323B16}"/>
              </a:ext>
            </a:extLst>
          </p:cNvPr>
          <p:cNvSpPr/>
          <p:nvPr/>
        </p:nvSpPr>
        <p:spPr>
          <a:xfrm>
            <a:off x="5648803" y="4081463"/>
            <a:ext cx="2876073" cy="1423987"/>
          </a:xfrm>
          <a:prstGeom prst="wedgeRoundRectCallout">
            <a:avLst>
              <a:gd name="adj1" fmla="val -40041"/>
              <a:gd name="adj2" fmla="val 930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I love that Harry wears whatever he wants to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A4301C3-8160-4682-B50C-3AAF8BAD0812}"/>
              </a:ext>
            </a:extLst>
          </p:cNvPr>
          <p:cNvSpPr/>
          <p:nvPr/>
        </p:nvSpPr>
        <p:spPr>
          <a:xfrm>
            <a:off x="9220200" y="2926258"/>
            <a:ext cx="2876073" cy="2093417"/>
          </a:xfrm>
          <a:prstGeom prst="wedgeRoundRectCallout">
            <a:avLst>
              <a:gd name="adj1" fmla="val -67198"/>
              <a:gd name="adj2" fmla="val 7531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I think you don’t understand what being a man is – it’s whatever you want it to be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909A76C-1456-468F-84D3-A928689167BA}"/>
              </a:ext>
            </a:extLst>
          </p:cNvPr>
          <p:cNvSpPr/>
          <p:nvPr/>
        </p:nvSpPr>
        <p:spPr>
          <a:xfrm>
            <a:off x="9220200" y="442911"/>
            <a:ext cx="2876073" cy="1552576"/>
          </a:xfrm>
          <a:prstGeom prst="wedgeRoundRectCallout">
            <a:avLst>
              <a:gd name="adj1" fmla="val -53619"/>
              <a:gd name="adj2" fmla="val 826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Harry is plenty manly, because manly is whatever you want it to be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537613F-D4DB-401D-AE96-717A6748807E}"/>
              </a:ext>
            </a:extLst>
          </p:cNvPr>
          <p:cNvSpPr/>
          <p:nvPr/>
        </p:nvSpPr>
        <p:spPr>
          <a:xfrm>
            <a:off x="6096000" y="2038350"/>
            <a:ext cx="2876073" cy="1343025"/>
          </a:xfrm>
          <a:prstGeom prst="wedgeRoundRectCallout">
            <a:avLst>
              <a:gd name="adj1" fmla="val -51632"/>
              <a:gd name="adj2" fmla="val 9447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We are told to be manly, but I say ‘be yourself’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30FAD25-9202-4B1F-909D-2FCC70A14664}"/>
              </a:ext>
            </a:extLst>
          </p:cNvPr>
          <p:cNvSpPr/>
          <p:nvPr/>
        </p:nvSpPr>
        <p:spPr>
          <a:xfrm>
            <a:off x="2648428" y="1897557"/>
            <a:ext cx="2876073" cy="1028701"/>
          </a:xfrm>
          <a:prstGeom prst="wedgeRoundRectCallout">
            <a:avLst>
              <a:gd name="adj1" fmla="val -79452"/>
              <a:gd name="adj2" fmla="val 773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Men should dress like men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rry Styles on the Cover of Vogue: See the Photos - Variety">
            <a:extLst>
              <a:ext uri="{FF2B5EF4-FFF2-40B4-BE49-F238E27FC236}">
                <a16:creationId xmlns:a16="http://schemas.microsoft.com/office/drawing/2014/main" id="{BF86968A-222B-4550-B7E7-246716F84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0"/>
          <a:stretch/>
        </p:blipFill>
        <p:spPr bwMode="auto">
          <a:xfrm>
            <a:off x="7395201" y="237170"/>
            <a:ext cx="4665353" cy="452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rry Styles: Why His Fashion Sense Just Keeps Getting Better | Vogue">
            <a:extLst>
              <a:ext uri="{FF2B5EF4-FFF2-40B4-BE49-F238E27FC236}">
                <a16:creationId xmlns:a16="http://schemas.microsoft.com/office/drawing/2014/main" id="{819F6491-7AD8-4B86-BF8C-421D1290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91" y="1738315"/>
            <a:ext cx="3255010" cy="488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rry Styles wore a dress on the cover of Vogue – and US rightwingers lost  it | Life and style | The Guardian">
            <a:extLst>
              <a:ext uri="{FF2B5EF4-FFF2-40B4-BE49-F238E27FC236}">
                <a16:creationId xmlns:a16="http://schemas.microsoft.com/office/drawing/2014/main" id="{B855267B-6F04-46FD-9D02-2BB84DBD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3619501"/>
            <a:ext cx="3057525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8C33D19-CC7A-46EB-8622-60A2B615ACC2}"/>
              </a:ext>
            </a:extLst>
          </p:cNvPr>
          <p:cNvSpPr/>
          <p:nvPr/>
        </p:nvSpPr>
        <p:spPr>
          <a:xfrm>
            <a:off x="638175" y="1243011"/>
            <a:ext cx="3057525" cy="2081214"/>
          </a:xfrm>
          <a:prstGeom prst="wedgeRoundRectCallout">
            <a:avLst>
              <a:gd name="adj1" fmla="val -3942"/>
              <a:gd name="adj2" fmla="val 1004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I think we should stop saying there are men’s clothes and women’s clothes.</a:t>
            </a:r>
          </a:p>
          <a:p>
            <a:pPr algn="ctr"/>
            <a:r>
              <a:rPr lang="en-GB" sz="2400" i="1" dirty="0">
                <a:solidFill>
                  <a:schemeClr val="tx1"/>
                </a:solidFill>
              </a:rPr>
              <a:t>Don’t limit yourself!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1665D7-C303-49FF-8B02-19C3461CDE5D}"/>
              </a:ext>
            </a:extLst>
          </p:cNvPr>
          <p:cNvSpPr/>
          <p:nvPr/>
        </p:nvSpPr>
        <p:spPr>
          <a:xfrm>
            <a:off x="376238" y="170495"/>
            <a:ext cx="3662362" cy="7439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What did Harry say?...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D68A60A0-905B-42A3-B8BA-0E4A219FB0CF}"/>
              </a:ext>
            </a:extLst>
          </p:cNvPr>
          <p:cNvSpPr/>
          <p:nvPr/>
        </p:nvSpPr>
        <p:spPr>
          <a:xfrm>
            <a:off x="4226718" y="55772"/>
            <a:ext cx="2980365" cy="1682543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Do you agree with Harry?</a:t>
            </a:r>
          </a:p>
        </p:txBody>
      </p:sp>
    </p:spTree>
    <p:extLst>
      <p:ext uri="{BB962C8B-B14F-4D97-AF65-F5344CB8AC3E}">
        <p14:creationId xmlns:p14="http://schemas.microsoft.com/office/powerpoint/2010/main" val="13691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story of the British working class | Financial Times">
            <a:extLst>
              <a:ext uri="{FF2B5EF4-FFF2-40B4-BE49-F238E27FC236}">
                <a16:creationId xmlns:a16="http://schemas.microsoft.com/office/drawing/2014/main" id="{7BB2CB39-819B-465D-B519-3F05BC1B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191830"/>
            <a:ext cx="6199300" cy="348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amily History in China">
            <a:extLst>
              <a:ext uri="{FF2B5EF4-FFF2-40B4-BE49-F238E27FC236}">
                <a16:creationId xmlns:a16="http://schemas.microsoft.com/office/drawing/2014/main" id="{5EA7DDF7-C3E0-4C21-9743-99AF29DF0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96" y="1011083"/>
            <a:ext cx="5771029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40F367-6B56-44D6-911F-17BB00407C9B}"/>
              </a:ext>
            </a:extLst>
          </p:cNvPr>
          <p:cNvSpPr/>
          <p:nvPr/>
        </p:nvSpPr>
        <p:spPr>
          <a:xfrm>
            <a:off x="376238" y="170494"/>
            <a:ext cx="5624512" cy="15630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You might think that dresses were only for women in the past…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4AA64C-5291-4B72-931E-5F8A7D27A8FA}"/>
              </a:ext>
            </a:extLst>
          </p:cNvPr>
          <p:cNvSpPr/>
          <p:nvPr/>
        </p:nvSpPr>
        <p:spPr>
          <a:xfrm>
            <a:off x="997745" y="1494470"/>
            <a:ext cx="5624512" cy="15630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Maybe you have seen photographs of women in long dresses and men in suits</a:t>
            </a:r>
          </a:p>
        </p:txBody>
      </p:sp>
    </p:spTree>
    <p:extLst>
      <p:ext uri="{BB962C8B-B14F-4D97-AF65-F5344CB8AC3E}">
        <p14:creationId xmlns:p14="http://schemas.microsoft.com/office/powerpoint/2010/main" val="1813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l what age did little boys in the early 1900s wear dresses? - Genealogy  &amp; Family History Stack Exchange">
            <a:extLst>
              <a:ext uri="{FF2B5EF4-FFF2-40B4-BE49-F238E27FC236}">
                <a16:creationId xmlns:a16="http://schemas.microsoft.com/office/drawing/2014/main" id="{0CA5FF6E-4D0B-462E-9C55-7A4662AD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920833"/>
            <a:ext cx="5719762" cy="376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 an earlier post, I suggested ways to determine the gender of children in  nineteenth-century photos by examining the … | Boys dress, Little boy  outfits, Boys wear">
            <a:extLst>
              <a:ext uri="{FF2B5EF4-FFF2-40B4-BE49-F238E27FC236}">
                <a16:creationId xmlns:a16="http://schemas.microsoft.com/office/drawing/2014/main" id="{F8C02F16-1E9B-43E9-B3B2-88FC34EF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7" y="132394"/>
            <a:ext cx="4852633" cy="581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0A43A8-0856-49E2-9649-8F8A5FFA7E69}"/>
              </a:ext>
            </a:extLst>
          </p:cNvPr>
          <p:cNvSpPr/>
          <p:nvPr/>
        </p:nvSpPr>
        <p:spPr>
          <a:xfrm>
            <a:off x="376238" y="170494"/>
            <a:ext cx="5624512" cy="9629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But let’s look a little more closely…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69B342-B908-4A42-BB6B-58DC5E7F27CA}"/>
              </a:ext>
            </a:extLst>
          </p:cNvPr>
          <p:cNvSpPr/>
          <p:nvPr/>
        </p:nvSpPr>
        <p:spPr>
          <a:xfrm>
            <a:off x="566740" y="970594"/>
            <a:ext cx="5624512" cy="15630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One hundred years ago, it was perfectly normal for young girls </a:t>
            </a:r>
            <a:r>
              <a:rPr lang="en-GB" sz="2800" i="1" dirty="0">
                <a:solidFill>
                  <a:sysClr val="windowText" lastClr="000000"/>
                </a:solidFill>
              </a:rPr>
              <a:t>and boys</a:t>
            </a:r>
            <a:r>
              <a:rPr lang="en-GB" sz="2800" dirty="0">
                <a:solidFill>
                  <a:sysClr val="windowText" lastClr="000000"/>
                </a:solidFill>
              </a:rPr>
              <a:t> to wear dresses.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596AC0-CEB4-4E24-AEBD-352CEDC760E9}"/>
              </a:ext>
            </a:extLst>
          </p:cNvPr>
          <p:cNvSpPr/>
          <p:nvPr/>
        </p:nvSpPr>
        <p:spPr>
          <a:xfrm>
            <a:off x="6475414" y="5229402"/>
            <a:ext cx="5624512" cy="13237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Dresses helped to protect their clothes in a time before disposable nappies!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76DC4E9-9C5A-4446-8BF7-84E22C5DD35D}"/>
              </a:ext>
            </a:extLst>
          </p:cNvPr>
          <p:cNvSpPr/>
          <p:nvPr/>
        </p:nvSpPr>
        <p:spPr>
          <a:xfrm>
            <a:off x="3929191" y="2196246"/>
            <a:ext cx="2980365" cy="1682543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Are you surprised?</a:t>
            </a:r>
          </a:p>
        </p:txBody>
      </p:sp>
    </p:spTree>
    <p:extLst>
      <p:ext uri="{BB962C8B-B14F-4D97-AF65-F5344CB8AC3E}">
        <p14:creationId xmlns:p14="http://schemas.microsoft.com/office/powerpoint/2010/main" val="3323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cycle face&quot;: a 19th-century health problem made up to scare women away  from biking - Vox">
            <a:extLst>
              <a:ext uri="{FF2B5EF4-FFF2-40B4-BE49-F238E27FC236}">
                <a16:creationId xmlns:a16="http://schemas.microsoft.com/office/drawing/2014/main" id="{98A7E6A3-870C-42DF-AE43-818BF798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83" y="947499"/>
            <a:ext cx="7585075" cy="511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8FBA5F1-C77B-44B7-A697-5B017219F8FA}"/>
              </a:ext>
            </a:extLst>
          </p:cNvPr>
          <p:cNvSpPr/>
          <p:nvPr/>
        </p:nvSpPr>
        <p:spPr>
          <a:xfrm>
            <a:off x="807241" y="646322"/>
            <a:ext cx="2980365" cy="3535153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Can you guess why women stopped wearing skirts and started to wear trousers?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FFB313-D9CF-47E0-82BC-8454F0155BD4}"/>
              </a:ext>
            </a:extLst>
          </p:cNvPr>
          <p:cNvSpPr/>
          <p:nvPr/>
        </p:nvSpPr>
        <p:spPr>
          <a:xfrm>
            <a:off x="807242" y="4786075"/>
            <a:ext cx="2980365" cy="9860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Here’s a clue…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E12A5F-C8A1-4F06-AB67-84FF6102E1BA}"/>
              </a:ext>
            </a:extLst>
          </p:cNvPr>
          <p:cNvSpPr/>
          <p:nvPr/>
        </p:nvSpPr>
        <p:spPr>
          <a:xfrm>
            <a:off x="578640" y="504824"/>
            <a:ext cx="3437566" cy="53009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The invention of the bicycle allowed women to get out and about in a way they never had before, but their clothing was a problem, with skirts getting caught up in the wheels.</a:t>
            </a:r>
          </a:p>
        </p:txBody>
      </p:sp>
    </p:spTree>
    <p:extLst>
      <p:ext uri="{BB962C8B-B14F-4D97-AF65-F5344CB8AC3E}">
        <p14:creationId xmlns:p14="http://schemas.microsoft.com/office/powerpoint/2010/main" val="34111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10565</TotalTime>
  <Words>723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Dresses for boys and for girls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Lane</dc:creator>
  <cp:lastModifiedBy>Melissa Lane</cp:lastModifiedBy>
  <cp:revision>47</cp:revision>
  <cp:lastPrinted>2021-01-21T12:29:25Z</cp:lastPrinted>
  <dcterms:created xsi:type="dcterms:W3CDTF">2020-03-03T10:57:35Z</dcterms:created>
  <dcterms:modified xsi:type="dcterms:W3CDTF">2021-04-28T11:21:50Z</dcterms:modified>
</cp:coreProperties>
</file>