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283" r:id="rId3"/>
    <p:sldId id="334" r:id="rId4"/>
    <p:sldId id="335" r:id="rId5"/>
    <p:sldId id="336" r:id="rId6"/>
    <p:sldId id="337" r:id="rId7"/>
    <p:sldId id="338" r:id="rId8"/>
    <p:sldId id="339" r:id="rId9"/>
    <p:sldId id="340" r:id="rId10"/>
    <p:sldId id="349" r:id="rId11"/>
    <p:sldId id="341" r:id="rId12"/>
    <p:sldId id="342" r:id="rId13"/>
    <p:sldId id="347" r:id="rId14"/>
    <p:sldId id="343" r:id="rId15"/>
    <p:sldId id="344" r:id="rId16"/>
    <p:sldId id="371" r:id="rId17"/>
    <p:sldId id="368" r:id="rId18"/>
    <p:sldId id="370" r:id="rId19"/>
    <p:sldId id="369" r:id="rId20"/>
    <p:sldId id="3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173" autoAdjust="0"/>
  </p:normalViewPr>
  <p:slideViewPr>
    <p:cSldViewPr snapToGrid="0">
      <p:cViewPr varScale="1">
        <p:scale>
          <a:sx n="58" d="100"/>
          <a:sy n="58" d="100"/>
        </p:scale>
        <p:origin x="988" y="48"/>
      </p:cViewPr>
      <p:guideLst/>
    </p:cSldViewPr>
  </p:slideViewPr>
  <p:notesTextViewPr>
    <p:cViewPr>
      <p:scale>
        <a:sx n="1" d="1"/>
        <a:sy n="1" d="1"/>
      </p:scale>
      <p:origin x="0" y="0"/>
    </p:cViewPr>
  </p:notesTextViewPr>
  <p:sorterViewPr>
    <p:cViewPr>
      <p:scale>
        <a:sx n="100" d="100"/>
        <a:sy n="100" d="100"/>
      </p:scale>
      <p:origin x="0" y="-7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E8AD-F6DE-4D8E-8CFA-B5B78F898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8D482-1D73-40C2-8DA4-CC6965E04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8B57B0-2FF9-4DE0-9FB8-7A647F32BE82}"/>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2BB38C34-A395-4D1B-AC9E-CCC22B231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55500-3D60-4CE7-BE23-366733447B42}"/>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4711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C444-EBE6-4986-A12D-F75F9F55B7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D96E9-5D0F-4073-85E4-D5B3E4944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57A8-466E-4D20-8E6A-CE6896CCE3C9}"/>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DAA8E862-04D2-4DB3-B9B4-4E708D71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1D80D-D5FF-4A6C-99B9-9F0BB74B2B6A}"/>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4816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AD7C2-20C2-41EA-92F4-AA7A76E279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EF949-349A-4E3D-8ED2-617891787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6B97B-8AD9-4CA6-8924-84ED48E1FC02}"/>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A709CF28-2749-4A35-A8B6-C9A0709B5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487CD-3EA7-425C-ABBB-14579C27132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335686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CB9F-1F86-46A6-9C7F-A3425956B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E3A21D-7046-4E11-A4A2-D239F889F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442F3-C7EB-412A-A07C-B4F2798B6A69}"/>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6AF848E3-2243-4122-9692-5BF11B30A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29CAE-D6CD-40AB-8B6D-1F7D8A197DB1}"/>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5584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121E-1ADE-4472-AB36-56476B2DD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31C9C7-006E-4CBF-BEDC-535DBE73A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FA6A1-C382-4A31-AB4B-64E5B130C15D}"/>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0D64DC89-77F3-462A-807F-D8F2825F9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C0005-4962-4D4B-BA03-72B96DB1631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498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2FF5-5A22-4211-AA36-007A10F5E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2951E-E1F5-4F62-AFE5-062D5D509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91A91A-67F3-4566-B40C-0A2DA8073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04D504-B4EE-4E0A-AC8C-E3F5CD3B153A}"/>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6" name="Footer Placeholder 5">
            <a:extLst>
              <a:ext uri="{FF2B5EF4-FFF2-40B4-BE49-F238E27FC236}">
                <a16:creationId xmlns:a16="http://schemas.microsoft.com/office/drawing/2014/main" id="{6D1697B1-CF06-4193-9A70-14C2C279C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C8AC-FC42-4BAD-8803-DB032065B114}"/>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5589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559C-3664-4047-8ED5-AC7D48B3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0BD91-79E9-44CA-BE90-B5C87AC78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953A4-CB98-4659-8A07-3FE3C2BF7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FBF892-3C9D-4BBF-8F85-8E067CC46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D6167-BE3F-468B-A45A-8C8157955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365F7-E276-4DA0-9D66-4780ED66777A}"/>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8" name="Footer Placeholder 7">
            <a:extLst>
              <a:ext uri="{FF2B5EF4-FFF2-40B4-BE49-F238E27FC236}">
                <a16:creationId xmlns:a16="http://schemas.microsoft.com/office/drawing/2014/main" id="{F1841A51-9E8F-49CC-8D8A-D697A964B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C5107A-7D5C-45DF-9CD6-B9EF702D4A6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254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2715-0BE0-4079-84C2-CC2A692AA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564398-4096-4401-ADAD-2AC4646D4DFD}"/>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4" name="Footer Placeholder 3">
            <a:extLst>
              <a:ext uri="{FF2B5EF4-FFF2-40B4-BE49-F238E27FC236}">
                <a16:creationId xmlns:a16="http://schemas.microsoft.com/office/drawing/2014/main" id="{F4496B9E-2D7C-4334-8F2C-C6899B310D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9B879-3E86-4726-B610-97D2E856151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491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6624E-5406-48B7-859B-BA54C0173B68}"/>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3" name="Footer Placeholder 2">
            <a:extLst>
              <a:ext uri="{FF2B5EF4-FFF2-40B4-BE49-F238E27FC236}">
                <a16:creationId xmlns:a16="http://schemas.microsoft.com/office/drawing/2014/main" id="{F0295D57-439C-4627-83BD-A96BAEE63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7EF095-455A-42D2-BE97-85287ED5C4AD}"/>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560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5FE-4D78-4D3A-A0DC-A9A48AF49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072A45-5F32-45D3-943F-FF0D250E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3D6C9D-FA98-4FDC-B720-EC3B87568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507B8-E00C-42CF-BDB8-60E6AEE86402}"/>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6" name="Footer Placeholder 5">
            <a:extLst>
              <a:ext uri="{FF2B5EF4-FFF2-40B4-BE49-F238E27FC236}">
                <a16:creationId xmlns:a16="http://schemas.microsoft.com/office/drawing/2014/main" id="{23BDF623-1155-415B-B18E-328EE36E8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5CB2F-E091-429A-B718-11482711450C}"/>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6267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CF8-494D-400B-AA29-D1DD4047C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CBA7F-840B-4C3D-9008-2DF8C8792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7C5E60-467F-4933-B17F-085A91EF4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B15C-6E9A-4678-9FA2-3EDD1718CA55}"/>
              </a:ext>
            </a:extLst>
          </p:cNvPr>
          <p:cNvSpPr>
            <a:spLocks noGrp="1"/>
          </p:cNvSpPr>
          <p:nvPr>
            <p:ph type="dt" sz="half" idx="10"/>
          </p:nvPr>
        </p:nvSpPr>
        <p:spPr/>
        <p:txBody>
          <a:bodyPr/>
          <a:lstStyle/>
          <a:p>
            <a:fld id="{C2E2EA63-3505-4D1C-99F5-F69C47829742}" type="datetimeFigureOut">
              <a:rPr lang="en-GB" smtClean="0"/>
              <a:t>23/05/2022</a:t>
            </a:fld>
            <a:endParaRPr lang="en-GB"/>
          </a:p>
        </p:txBody>
      </p:sp>
      <p:sp>
        <p:nvSpPr>
          <p:cNvPr id="6" name="Footer Placeholder 5">
            <a:extLst>
              <a:ext uri="{FF2B5EF4-FFF2-40B4-BE49-F238E27FC236}">
                <a16:creationId xmlns:a16="http://schemas.microsoft.com/office/drawing/2014/main" id="{946D45FC-8EEE-4384-AB4C-8B3ADA362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3A1EB8-462E-4F97-A781-D3C85BF21326}"/>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9958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43A84-49FE-448D-8423-543F392DD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780D7A-65C8-4C7D-8F34-E749A0DAD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27B15-0106-4002-85EC-8939B7984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EA63-3505-4D1C-99F5-F69C47829742}" type="datetimeFigureOut">
              <a:rPr lang="en-GB" smtClean="0"/>
              <a:t>23/05/2022</a:t>
            </a:fld>
            <a:endParaRPr lang="en-GB"/>
          </a:p>
        </p:txBody>
      </p:sp>
      <p:sp>
        <p:nvSpPr>
          <p:cNvPr id="5" name="Footer Placeholder 4">
            <a:extLst>
              <a:ext uri="{FF2B5EF4-FFF2-40B4-BE49-F238E27FC236}">
                <a16:creationId xmlns:a16="http://schemas.microsoft.com/office/drawing/2014/main" id="{E99755A0-067C-4561-A538-9AA71437A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49CD86-EC43-4C48-B41D-3985AD8AB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E5CF9-5E1D-4855-B8E4-73B796C14D36}" type="slidenum">
              <a:rPr lang="en-GB" smtClean="0"/>
              <a:t>‹#›</a:t>
            </a:fld>
            <a:endParaRPr lang="en-GB"/>
          </a:p>
        </p:txBody>
      </p:sp>
    </p:spTree>
    <p:extLst>
      <p:ext uri="{BB962C8B-B14F-4D97-AF65-F5344CB8AC3E}">
        <p14:creationId xmlns:p14="http://schemas.microsoft.com/office/powerpoint/2010/main" val="4541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Of5sK8p2rZY&amp;ab_channel=ScienceBo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diversityme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850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  </a:t>
            </a:r>
          </a:p>
          <a:p>
            <a:pPr marL="0" indent="0">
              <a:buNone/>
            </a:pPr>
            <a:endParaRPr lang="en-GB" dirty="0"/>
          </a:p>
          <a:p>
            <a:pPr marL="0" indent="0">
              <a:buNone/>
            </a:pPr>
            <a:r>
              <a:rPr lang="en-GB" dirty="0"/>
              <a:t>My website is </a:t>
            </a:r>
            <a:r>
              <a:rPr lang="en-GB" dirty="0">
                <a:solidFill>
                  <a:schemeClr val="accent1">
                    <a:lumMod val="75000"/>
                  </a:schemeClr>
                </a:solidFill>
              </a:rPr>
              <a:t>www.diversitymel.com</a:t>
            </a:r>
          </a:p>
          <a:p>
            <a:pPr marL="0" indent="0">
              <a:buNone/>
            </a:pPr>
            <a:endParaRPr lang="en-GB" dirty="0"/>
          </a:p>
          <a:p>
            <a:pPr marL="0" indent="0">
              <a:buNone/>
            </a:pPr>
            <a:r>
              <a:rPr lang="en-GB" dirty="0"/>
              <a:t>You can email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a:p>
            <a:pPr marL="0" indent="0">
              <a:buNone/>
            </a:pPr>
            <a:r>
              <a:rPr lang="en-GB" dirty="0"/>
              <a:t>Please Note:  I make no money from making these resources.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29817" y="3597315"/>
            <a:ext cx="85725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oprolite Fossil Fossil Mammal Feces Miocene Stock Photo (Edit Now)  781578007">
            <a:extLst>
              <a:ext uri="{FF2B5EF4-FFF2-40B4-BE49-F238E27FC236}">
                <a16:creationId xmlns:a16="http://schemas.microsoft.com/office/drawing/2014/main" id="{09EEA811-9F85-4DFD-8E9F-89CA1E47C0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21"/>
          <a:stretch/>
        </p:blipFill>
        <p:spPr bwMode="auto">
          <a:xfrm>
            <a:off x="4459342" y="1643555"/>
            <a:ext cx="6860299" cy="45155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F90DF8C-2BCD-4E5B-922C-64CC593B6AEA}"/>
              </a:ext>
            </a:extLst>
          </p:cNvPr>
          <p:cNvSpPr/>
          <p:nvPr/>
        </p:nvSpPr>
        <p:spPr>
          <a:xfrm>
            <a:off x="427312" y="892231"/>
            <a:ext cx="4586122" cy="150264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She even discovered fossilised poo!</a:t>
            </a:r>
          </a:p>
        </p:txBody>
      </p:sp>
      <p:sp>
        <p:nvSpPr>
          <p:cNvPr id="5" name="Rectangle: Rounded Corners 4">
            <a:extLst>
              <a:ext uri="{FF2B5EF4-FFF2-40B4-BE49-F238E27FC236}">
                <a16:creationId xmlns:a16="http://schemas.microsoft.com/office/drawing/2014/main" id="{984AF9AE-DCA4-4A10-9079-3D86F6CE192A}"/>
              </a:ext>
            </a:extLst>
          </p:cNvPr>
          <p:cNvSpPr/>
          <p:nvPr/>
        </p:nvSpPr>
        <p:spPr>
          <a:xfrm>
            <a:off x="9079132" y="5762463"/>
            <a:ext cx="2547115" cy="7931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Coprolite</a:t>
            </a:r>
          </a:p>
        </p:txBody>
      </p:sp>
    </p:spTree>
    <p:extLst>
      <p:ext uri="{BB962C8B-B14F-4D97-AF65-F5344CB8AC3E}">
        <p14:creationId xmlns:p14="http://schemas.microsoft.com/office/powerpoint/2010/main" val="375737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ry Anning's Plesiosaur – London, England - Atlas Obscura">
            <a:extLst>
              <a:ext uri="{FF2B5EF4-FFF2-40B4-BE49-F238E27FC236}">
                <a16:creationId xmlns:a16="http://schemas.microsoft.com/office/drawing/2014/main" id="{95D2F539-CA1B-4F95-BA47-C2F41C7052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9" t="7436" r="3419" b="14615"/>
          <a:stretch/>
        </p:blipFill>
        <p:spPr bwMode="auto">
          <a:xfrm>
            <a:off x="8601075" y="198721"/>
            <a:ext cx="3181350" cy="1814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13AE63BD-852B-422A-A212-0C29706CB952}"/>
              </a:ext>
            </a:extLst>
          </p:cNvPr>
          <p:cNvSpPr/>
          <p:nvPr/>
        </p:nvSpPr>
        <p:spPr>
          <a:xfrm>
            <a:off x="318051" y="447260"/>
            <a:ext cx="4854023" cy="183224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Mary’s plesiosaur fossil was so incredible, people didn’t believe she had found it</a:t>
            </a:r>
          </a:p>
        </p:txBody>
      </p:sp>
      <p:pic>
        <p:nvPicPr>
          <p:cNvPr id="8194" name="Picture 2" descr="Old Original Antique Victorian Print 1888 Meeting Bimetallic League  Manchester Men Haworth 790B345: Amazon.co.uk: Kitchen &amp; Home">
            <a:extLst>
              <a:ext uri="{FF2B5EF4-FFF2-40B4-BE49-F238E27FC236}">
                <a16:creationId xmlns:a16="http://schemas.microsoft.com/office/drawing/2014/main" id="{13D3FEDC-B0C3-4CD7-9C13-CA3CA166A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11" t="9639" r="10193" b="9276"/>
          <a:stretch/>
        </p:blipFill>
        <p:spPr bwMode="auto">
          <a:xfrm>
            <a:off x="914399" y="3985591"/>
            <a:ext cx="3458817" cy="2425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D5032CC1-C3F2-4FD3-8700-38B97E5883C4}"/>
              </a:ext>
            </a:extLst>
          </p:cNvPr>
          <p:cNvSpPr/>
          <p:nvPr/>
        </p:nvSpPr>
        <p:spPr>
          <a:xfrm>
            <a:off x="376237" y="2708687"/>
            <a:ext cx="1843088" cy="834613"/>
          </a:xfrm>
          <a:prstGeom prst="wedgeRoundRectCallout">
            <a:avLst>
              <a:gd name="adj1" fmla="val 40415"/>
              <a:gd name="adj2" fmla="val 11218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It’s a fake!</a:t>
            </a:r>
          </a:p>
        </p:txBody>
      </p:sp>
      <p:pic>
        <p:nvPicPr>
          <p:cNvPr id="8196" name="Picture 4" descr="Victorian Lady Opening A Door Stock Illustration - Download Image Now -  iStock">
            <a:extLst>
              <a:ext uri="{FF2B5EF4-FFF2-40B4-BE49-F238E27FC236}">
                <a16:creationId xmlns:a16="http://schemas.microsoft.com/office/drawing/2014/main" id="{24511E62-759C-4DF6-80D5-FB790B0BFA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6" t="10417" r="20324" b="8500"/>
          <a:stretch/>
        </p:blipFill>
        <p:spPr bwMode="auto">
          <a:xfrm>
            <a:off x="10053637" y="3429000"/>
            <a:ext cx="1762126" cy="3016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2DA4E16-CA33-4B8F-AF51-12D5474200E0}"/>
              </a:ext>
            </a:extLst>
          </p:cNvPr>
          <p:cNvSpPr/>
          <p:nvPr/>
        </p:nvSpPr>
        <p:spPr>
          <a:xfrm>
            <a:off x="5790165" y="1306857"/>
            <a:ext cx="4854023" cy="183224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Mary wasn’t allowed into the meeting where her fossil was discussed</a:t>
            </a:r>
          </a:p>
        </p:txBody>
      </p:sp>
      <p:sp>
        <p:nvSpPr>
          <p:cNvPr id="8" name="Speech Bubble: Rectangle with Corners Rounded 7">
            <a:extLst>
              <a:ext uri="{FF2B5EF4-FFF2-40B4-BE49-F238E27FC236}">
                <a16:creationId xmlns:a16="http://schemas.microsoft.com/office/drawing/2014/main" id="{A6191CFF-CA34-48D3-B01A-03DEAE217664}"/>
              </a:ext>
            </a:extLst>
          </p:cNvPr>
          <p:cNvSpPr/>
          <p:nvPr/>
        </p:nvSpPr>
        <p:spPr>
          <a:xfrm>
            <a:off x="2706962" y="2721800"/>
            <a:ext cx="1843088" cy="834613"/>
          </a:xfrm>
          <a:prstGeom prst="wedgeRoundRectCallout">
            <a:avLst>
              <a:gd name="adj1" fmla="val -28319"/>
              <a:gd name="adj2" fmla="val 10876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I agree!</a:t>
            </a:r>
          </a:p>
        </p:txBody>
      </p:sp>
      <p:sp>
        <p:nvSpPr>
          <p:cNvPr id="9" name="Speech Bubble: Rectangle with Corners Rounded 8">
            <a:extLst>
              <a:ext uri="{FF2B5EF4-FFF2-40B4-BE49-F238E27FC236}">
                <a16:creationId xmlns:a16="http://schemas.microsoft.com/office/drawing/2014/main" id="{13D310F0-162D-47B5-B230-CABB8AADAFB4}"/>
              </a:ext>
            </a:extLst>
          </p:cNvPr>
          <p:cNvSpPr/>
          <p:nvPr/>
        </p:nvSpPr>
        <p:spPr>
          <a:xfrm>
            <a:off x="6648450" y="3543300"/>
            <a:ext cx="2917550" cy="1314450"/>
          </a:xfrm>
          <a:prstGeom prst="wedgeRoundRectCallout">
            <a:avLst>
              <a:gd name="adj1" fmla="val 83196"/>
              <a:gd name="adj2" fmla="val 26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Why don’t you let me tell you about it?</a:t>
            </a:r>
          </a:p>
        </p:txBody>
      </p:sp>
      <p:sp>
        <p:nvSpPr>
          <p:cNvPr id="10" name="Rectangle: Rounded Corners 9">
            <a:extLst>
              <a:ext uri="{FF2B5EF4-FFF2-40B4-BE49-F238E27FC236}">
                <a16:creationId xmlns:a16="http://schemas.microsoft.com/office/drawing/2014/main" id="{7BA58AD0-6BFA-4C9A-B0DD-5411C5E628AE}"/>
              </a:ext>
            </a:extLst>
          </p:cNvPr>
          <p:cNvSpPr/>
          <p:nvPr/>
        </p:nvSpPr>
        <p:spPr>
          <a:xfrm>
            <a:off x="5199614" y="5610560"/>
            <a:ext cx="4854023" cy="10765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Eventually the men decided it was real after all!</a:t>
            </a:r>
          </a:p>
        </p:txBody>
      </p:sp>
    </p:spTree>
    <p:extLst>
      <p:ext uri="{BB962C8B-B14F-4D97-AF65-F5344CB8AC3E}">
        <p14:creationId xmlns:p14="http://schemas.microsoft.com/office/powerpoint/2010/main" val="160037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Effect transition="in" filter="barn(inVertical)">
                                      <p:cBhvr>
                                        <p:cTn id="25" dur="500"/>
                                        <p:tgtEl>
                                          <p:spTgt spid="819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FCC8DB3-5EE1-4DF6-927D-1176C5E21BA5}"/>
              </a:ext>
            </a:extLst>
          </p:cNvPr>
          <p:cNvSpPr/>
          <p:nvPr/>
        </p:nvSpPr>
        <p:spPr>
          <a:xfrm>
            <a:off x="480469" y="439471"/>
            <a:ext cx="5615531" cy="157851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Some men even wrote about Mary’s fossils as if they had found them</a:t>
            </a:r>
          </a:p>
        </p:txBody>
      </p:sp>
      <p:pic>
        <p:nvPicPr>
          <p:cNvPr id="9218" name="Picture 2" descr="Victorian masculinity - Wikipedia">
            <a:extLst>
              <a:ext uri="{FF2B5EF4-FFF2-40B4-BE49-F238E27FC236}">
                <a16:creationId xmlns:a16="http://schemas.microsoft.com/office/drawing/2014/main" id="{E526ED58-5F23-4685-8F50-F65819304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033" y="3125515"/>
            <a:ext cx="2625725"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245B2C81-426E-4966-BEBE-4EE5A3A481FF}"/>
              </a:ext>
            </a:extLst>
          </p:cNvPr>
          <p:cNvSpPr/>
          <p:nvPr/>
        </p:nvSpPr>
        <p:spPr>
          <a:xfrm>
            <a:off x="336331" y="2290902"/>
            <a:ext cx="2238702" cy="2049870"/>
          </a:xfrm>
          <a:prstGeom prst="wedgeRoundRectCallout">
            <a:avLst>
              <a:gd name="adj1" fmla="val 64066"/>
              <a:gd name="adj2" fmla="val 13543"/>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Let me tell you all about this incredible fossil…</a:t>
            </a:r>
          </a:p>
        </p:txBody>
      </p:sp>
      <p:pic>
        <p:nvPicPr>
          <p:cNvPr id="5" name="Picture 2" descr="Mary Anning - Wikipedia">
            <a:extLst>
              <a:ext uri="{FF2B5EF4-FFF2-40B4-BE49-F238E27FC236}">
                <a16:creationId xmlns:a16="http://schemas.microsoft.com/office/drawing/2014/main" id="{87DE04CA-5053-4E97-A5AC-FF4208712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581" y="2207172"/>
            <a:ext cx="3240088" cy="445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3DD8854D-1580-41C0-B4DE-45CC986D9E49}"/>
              </a:ext>
            </a:extLst>
          </p:cNvPr>
          <p:cNvSpPr/>
          <p:nvPr/>
        </p:nvSpPr>
        <p:spPr>
          <a:xfrm>
            <a:off x="6096000" y="3097624"/>
            <a:ext cx="2238702" cy="2049870"/>
          </a:xfrm>
          <a:prstGeom prst="wedgeRoundRectCallout">
            <a:avLst>
              <a:gd name="adj1" fmla="val 78151"/>
              <a:gd name="adj2" fmla="val -35167"/>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The world has used me unkindly…</a:t>
            </a:r>
          </a:p>
        </p:txBody>
      </p:sp>
      <p:sp>
        <p:nvSpPr>
          <p:cNvPr id="7" name="Thought Bubble: Cloud 6">
            <a:extLst>
              <a:ext uri="{FF2B5EF4-FFF2-40B4-BE49-F238E27FC236}">
                <a16:creationId xmlns:a16="http://schemas.microsoft.com/office/drawing/2014/main" id="{67222F0B-73B6-4CDD-A876-9606017AEEE5}"/>
              </a:ext>
            </a:extLst>
          </p:cNvPr>
          <p:cNvSpPr/>
          <p:nvPr/>
        </p:nvSpPr>
        <p:spPr>
          <a:xfrm>
            <a:off x="7009607" y="191513"/>
            <a:ext cx="4362586" cy="1742391"/>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How do you think Mary felt about this?</a:t>
            </a:r>
          </a:p>
        </p:txBody>
      </p:sp>
    </p:spTree>
    <p:extLst>
      <p:ext uri="{BB962C8B-B14F-4D97-AF65-F5344CB8AC3E}">
        <p14:creationId xmlns:p14="http://schemas.microsoft.com/office/powerpoint/2010/main" val="381226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5E0FEB51-57BA-45D4-BE5C-F4A0E166B572}"/>
              </a:ext>
            </a:extLst>
          </p:cNvPr>
          <p:cNvPicPr>
            <a:picLocks noChangeAspect="1"/>
          </p:cNvPicPr>
          <p:nvPr/>
        </p:nvPicPr>
        <p:blipFill>
          <a:blip r:embed="rId3"/>
          <a:stretch>
            <a:fillRect/>
          </a:stretch>
        </p:blipFill>
        <p:spPr>
          <a:xfrm>
            <a:off x="1042670" y="377983"/>
            <a:ext cx="9791700" cy="5507831"/>
          </a:xfrm>
          <a:prstGeom prst="rect">
            <a:avLst/>
          </a:prstGeom>
        </p:spPr>
      </p:pic>
      <p:sp>
        <p:nvSpPr>
          <p:cNvPr id="4" name="Rectangle: Rounded Corners 3">
            <a:extLst>
              <a:ext uri="{FF2B5EF4-FFF2-40B4-BE49-F238E27FC236}">
                <a16:creationId xmlns:a16="http://schemas.microsoft.com/office/drawing/2014/main" id="{8494756C-32F3-472B-8C43-B4FFDB3036F9}"/>
              </a:ext>
            </a:extLst>
          </p:cNvPr>
          <p:cNvSpPr/>
          <p:nvPr/>
        </p:nvSpPr>
        <p:spPr>
          <a:xfrm>
            <a:off x="1824038" y="5736111"/>
            <a:ext cx="7700962" cy="7439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Click to watch a video of Mary’s life</a:t>
            </a:r>
          </a:p>
        </p:txBody>
      </p:sp>
    </p:spTree>
    <p:extLst>
      <p:ext uri="{BB962C8B-B14F-4D97-AF65-F5344CB8AC3E}">
        <p14:creationId xmlns:p14="http://schemas.microsoft.com/office/powerpoint/2010/main" val="381160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BA3643-F3A6-4BCF-AF41-3162C0310399}"/>
              </a:ext>
            </a:extLst>
          </p:cNvPr>
          <p:cNvSpPr/>
          <p:nvPr/>
        </p:nvSpPr>
        <p:spPr>
          <a:xfrm>
            <a:off x="480469" y="439471"/>
            <a:ext cx="5615531" cy="157851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Now, geologists and scientists know that Mary did some amazing work finding new and unusual fossils</a:t>
            </a:r>
          </a:p>
        </p:txBody>
      </p:sp>
      <p:sp>
        <p:nvSpPr>
          <p:cNvPr id="3" name="Rectangle: Rounded Corners 2">
            <a:extLst>
              <a:ext uri="{FF2B5EF4-FFF2-40B4-BE49-F238E27FC236}">
                <a16:creationId xmlns:a16="http://schemas.microsoft.com/office/drawing/2014/main" id="{91AA6EC5-7E41-45F0-BD31-D7A47C979D8A}"/>
              </a:ext>
            </a:extLst>
          </p:cNvPr>
          <p:cNvSpPr/>
          <p:nvPr/>
        </p:nvSpPr>
        <p:spPr>
          <a:xfrm>
            <a:off x="6382029" y="439471"/>
            <a:ext cx="5442110" cy="132101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But how is Mary connected with Evie, who we met at the start…?</a:t>
            </a:r>
          </a:p>
        </p:txBody>
      </p:sp>
      <p:pic>
        <p:nvPicPr>
          <p:cNvPr id="4" name="Picture 2" descr="Mary Anning - Wikipedia">
            <a:extLst>
              <a:ext uri="{FF2B5EF4-FFF2-40B4-BE49-F238E27FC236}">
                <a16:creationId xmlns:a16="http://schemas.microsoft.com/office/drawing/2014/main" id="{D93C27C4-A0FC-4376-B230-57C45097D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991" y="2663677"/>
            <a:ext cx="2592980" cy="35674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B26575A-13B7-40C0-87BA-575F2D828E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596"/>
          <a:stretch/>
        </p:blipFill>
        <p:spPr bwMode="auto">
          <a:xfrm>
            <a:off x="6382029" y="2548960"/>
            <a:ext cx="2878299" cy="3492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ld dinosaurs shamed over fossil hunter statue 'snub' | News | The Times">
            <a:extLst>
              <a:ext uri="{FF2B5EF4-FFF2-40B4-BE49-F238E27FC236}">
                <a16:creationId xmlns:a16="http://schemas.microsoft.com/office/drawing/2014/main" id="{D77EE5CC-8C6B-6B7C-A825-DF8B41400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029"/>
          <a:stretch/>
        </p:blipFill>
        <p:spPr bwMode="auto">
          <a:xfrm>
            <a:off x="2600899" y="2688759"/>
            <a:ext cx="3050754" cy="40157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D2A6DA92-0F96-476A-AD41-52191EA58ECC}"/>
              </a:ext>
            </a:extLst>
          </p:cNvPr>
          <p:cNvSpPr/>
          <p:nvPr/>
        </p:nvSpPr>
        <p:spPr>
          <a:xfrm>
            <a:off x="746234" y="178323"/>
            <a:ext cx="5556110" cy="2218036"/>
          </a:xfrm>
          <a:prstGeom prst="wedgeRoundRectCallout">
            <a:avLst>
              <a:gd name="adj1" fmla="val -4125"/>
              <a:gd name="adj2" fmla="val 8509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I live in Lyme Regis and think Mary is amazing.  I was really shocked to discover there was no statue of her here.</a:t>
            </a:r>
          </a:p>
        </p:txBody>
      </p:sp>
      <p:sp>
        <p:nvSpPr>
          <p:cNvPr id="5" name="Speech Bubble: Rectangle with Corners Rounded 4">
            <a:extLst>
              <a:ext uri="{FF2B5EF4-FFF2-40B4-BE49-F238E27FC236}">
                <a16:creationId xmlns:a16="http://schemas.microsoft.com/office/drawing/2014/main" id="{30612F50-6F94-4A98-878F-2A1C9D7B9AC4}"/>
              </a:ext>
            </a:extLst>
          </p:cNvPr>
          <p:cNvSpPr/>
          <p:nvPr/>
        </p:nvSpPr>
        <p:spPr>
          <a:xfrm>
            <a:off x="6302344" y="2640287"/>
            <a:ext cx="5349766" cy="2218036"/>
          </a:xfrm>
          <a:prstGeom prst="wedgeRoundRectCallout">
            <a:avLst>
              <a:gd name="adj1" fmla="val -65067"/>
              <a:gd name="adj2" fmla="val 1770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Did you know that only 3 out of every 100 statues is of a named woman?</a:t>
            </a:r>
          </a:p>
          <a:p>
            <a:pPr algn="ctr"/>
            <a:r>
              <a:rPr lang="en-GB" sz="2400" i="1" dirty="0">
                <a:solidFill>
                  <a:schemeClr val="tx1"/>
                </a:solidFill>
              </a:rPr>
              <a:t>I think Mary deserves to be remembered.</a:t>
            </a:r>
          </a:p>
        </p:txBody>
      </p:sp>
    </p:spTree>
    <p:extLst>
      <p:ext uri="{BB962C8B-B14F-4D97-AF65-F5344CB8AC3E}">
        <p14:creationId xmlns:p14="http://schemas.microsoft.com/office/powerpoint/2010/main" val="15271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pes rise for statue of pioneering fossil hunter Mary Anning | UK news |  The Guardian">
            <a:extLst>
              <a:ext uri="{FF2B5EF4-FFF2-40B4-BE49-F238E27FC236}">
                <a16:creationId xmlns:a16="http://schemas.microsoft.com/office/drawing/2014/main" id="{9FF85D3E-434F-162C-C732-B5DA3726C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421" y="2034678"/>
            <a:ext cx="6667500" cy="400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27DE145-8657-AA6B-325F-FBE60C3CF84D}"/>
              </a:ext>
            </a:extLst>
          </p:cNvPr>
          <p:cNvSpPr/>
          <p:nvPr/>
        </p:nvSpPr>
        <p:spPr>
          <a:xfrm>
            <a:off x="480469" y="439471"/>
            <a:ext cx="5615531" cy="31740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This is Evie with her mum, Anya.  They gathered a team of people and crowdfunded over £100,000 to pay for a statue of Mary.</a:t>
            </a:r>
          </a:p>
          <a:p>
            <a:pPr algn="ctr"/>
            <a:r>
              <a:rPr lang="en-GB" sz="2800" dirty="0">
                <a:solidFill>
                  <a:sysClr val="windowText" lastClr="000000"/>
                </a:solidFill>
              </a:rPr>
              <a:t>It took over four years and lots of hard work to make it happen.</a:t>
            </a:r>
          </a:p>
        </p:txBody>
      </p:sp>
    </p:spTree>
    <p:extLst>
      <p:ext uri="{BB962C8B-B14F-4D97-AF65-F5344CB8AC3E}">
        <p14:creationId xmlns:p14="http://schemas.microsoft.com/office/powerpoint/2010/main" val="267649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y-anning-statue.">
            <a:extLst>
              <a:ext uri="{FF2B5EF4-FFF2-40B4-BE49-F238E27FC236}">
                <a16:creationId xmlns:a16="http://schemas.microsoft.com/office/drawing/2014/main" id="{B1CA21F6-0BE3-844A-0271-57C9D44A2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889" y="1957904"/>
            <a:ext cx="7620000"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0F6AD03-F941-41D0-9845-4CE56C758147}"/>
              </a:ext>
            </a:extLst>
          </p:cNvPr>
          <p:cNvSpPr/>
          <p:nvPr/>
        </p:nvSpPr>
        <p:spPr>
          <a:xfrm>
            <a:off x="480469" y="439471"/>
            <a:ext cx="5615531" cy="2138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The statue was unveiled on what would have been Mary’s 223</a:t>
            </a:r>
            <a:r>
              <a:rPr lang="en-GB" sz="2800" baseline="30000" dirty="0">
                <a:solidFill>
                  <a:sysClr val="windowText" lastClr="000000"/>
                </a:solidFill>
              </a:rPr>
              <a:t>rd</a:t>
            </a:r>
            <a:r>
              <a:rPr lang="en-GB" sz="2800" dirty="0">
                <a:solidFill>
                  <a:sysClr val="windowText" lastClr="000000"/>
                </a:solidFill>
              </a:rPr>
              <a:t> birthday.  </a:t>
            </a:r>
          </a:p>
          <a:p>
            <a:pPr algn="ctr"/>
            <a:r>
              <a:rPr lang="en-GB" sz="2800" dirty="0">
                <a:solidFill>
                  <a:sysClr val="windowText" lastClr="000000"/>
                </a:solidFill>
              </a:rPr>
              <a:t>Hundreds of people came to watch.</a:t>
            </a:r>
          </a:p>
        </p:txBody>
      </p:sp>
    </p:spTree>
    <p:extLst>
      <p:ext uri="{BB962C8B-B14F-4D97-AF65-F5344CB8AC3E}">
        <p14:creationId xmlns:p14="http://schemas.microsoft.com/office/powerpoint/2010/main" val="82849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ry-anning-statue.">
            <a:extLst>
              <a:ext uri="{FF2B5EF4-FFF2-40B4-BE49-F238E27FC236}">
                <a16:creationId xmlns:a16="http://schemas.microsoft.com/office/drawing/2014/main" id="{B25FE9C5-AFA2-BDBF-C5B7-3ABF14F8B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24" y="2068074"/>
            <a:ext cx="7620000"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732EA78-49CA-A537-DEF1-AFAAB1DB51FE}"/>
              </a:ext>
            </a:extLst>
          </p:cNvPr>
          <p:cNvSpPr/>
          <p:nvPr/>
        </p:nvSpPr>
        <p:spPr>
          <a:xfrm>
            <a:off x="5933819" y="406421"/>
            <a:ext cx="5615531" cy="2138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The statue is designed to show Mary as she really was – striding out to work on the cliffs with her dog, Tray. </a:t>
            </a:r>
          </a:p>
        </p:txBody>
      </p:sp>
    </p:spTree>
    <p:extLst>
      <p:ext uri="{BB962C8B-B14F-4D97-AF65-F5344CB8AC3E}">
        <p14:creationId xmlns:p14="http://schemas.microsoft.com/office/powerpoint/2010/main" val="201203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y Anning statue at sunrise">
            <a:extLst>
              <a:ext uri="{FF2B5EF4-FFF2-40B4-BE49-F238E27FC236}">
                <a16:creationId xmlns:a16="http://schemas.microsoft.com/office/drawing/2014/main" id="{8D641EE5-8FD6-4780-E25B-ABCCF5329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298" y="241936"/>
            <a:ext cx="5468173" cy="637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43014830-D134-1781-DE5D-FBD296BD11DF}"/>
              </a:ext>
            </a:extLst>
          </p:cNvPr>
          <p:cNvSpPr/>
          <p:nvPr/>
        </p:nvSpPr>
        <p:spPr>
          <a:xfrm>
            <a:off x="706520" y="2555463"/>
            <a:ext cx="4021000" cy="2124455"/>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Do you think we should have more statues of women?</a:t>
            </a:r>
          </a:p>
        </p:txBody>
      </p:sp>
      <p:sp>
        <p:nvSpPr>
          <p:cNvPr id="4" name="Thought Bubble: Cloud 3">
            <a:extLst>
              <a:ext uri="{FF2B5EF4-FFF2-40B4-BE49-F238E27FC236}">
                <a16:creationId xmlns:a16="http://schemas.microsoft.com/office/drawing/2014/main" id="{A75AB5D7-444D-23FF-B947-98A5BF11E978}"/>
              </a:ext>
            </a:extLst>
          </p:cNvPr>
          <p:cNvSpPr/>
          <p:nvPr/>
        </p:nvSpPr>
        <p:spPr>
          <a:xfrm>
            <a:off x="1142328" y="4821771"/>
            <a:ext cx="3149384" cy="1485402"/>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Who would you choose?</a:t>
            </a:r>
          </a:p>
        </p:txBody>
      </p:sp>
      <p:sp>
        <p:nvSpPr>
          <p:cNvPr id="5" name="Thought Bubble: Cloud 4">
            <a:extLst>
              <a:ext uri="{FF2B5EF4-FFF2-40B4-BE49-F238E27FC236}">
                <a16:creationId xmlns:a16="http://schemas.microsoft.com/office/drawing/2014/main" id="{3DB750B4-F861-5E1B-2C6D-F745420D7547}"/>
              </a:ext>
            </a:extLst>
          </p:cNvPr>
          <p:cNvSpPr/>
          <p:nvPr/>
        </p:nvSpPr>
        <p:spPr>
          <a:xfrm>
            <a:off x="706520" y="377291"/>
            <a:ext cx="4021000" cy="2124455"/>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do you think of the statue and Evie and Anya’s achievement?</a:t>
            </a:r>
          </a:p>
        </p:txBody>
      </p:sp>
    </p:spTree>
    <p:extLst>
      <p:ext uri="{BB962C8B-B14F-4D97-AF65-F5344CB8AC3E}">
        <p14:creationId xmlns:p14="http://schemas.microsoft.com/office/powerpoint/2010/main" val="17222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D01D-926B-4604-8C4B-D95913D2125B}"/>
              </a:ext>
            </a:extLst>
          </p:cNvPr>
          <p:cNvSpPr>
            <a:spLocks noGrp="1"/>
          </p:cNvSpPr>
          <p:nvPr>
            <p:ph type="title"/>
          </p:nvPr>
        </p:nvSpPr>
        <p:spPr>
          <a:xfrm>
            <a:off x="838200" y="365126"/>
            <a:ext cx="10515600" cy="901700"/>
          </a:xfrm>
        </p:spPr>
        <p:txBody>
          <a:bodyPr>
            <a:normAutofit/>
          </a:bodyPr>
          <a:lstStyle/>
          <a:p>
            <a:r>
              <a:rPr lang="en-GB" dirty="0"/>
              <a:t>Mary Anning – A New Statue</a:t>
            </a:r>
          </a:p>
        </p:txBody>
      </p:sp>
      <p:sp>
        <p:nvSpPr>
          <p:cNvPr id="3" name="Content Placeholder 2">
            <a:extLst>
              <a:ext uri="{FF2B5EF4-FFF2-40B4-BE49-F238E27FC236}">
                <a16:creationId xmlns:a16="http://schemas.microsoft.com/office/drawing/2014/main" id="{E7D2A319-4006-4940-88F3-B09B972B1D2C}"/>
              </a:ext>
            </a:extLst>
          </p:cNvPr>
          <p:cNvSpPr>
            <a:spLocks noGrp="1"/>
          </p:cNvSpPr>
          <p:nvPr>
            <p:ph idx="1"/>
          </p:nvPr>
        </p:nvSpPr>
        <p:spPr>
          <a:xfrm>
            <a:off x="838200" y="1495425"/>
            <a:ext cx="10515600" cy="3619500"/>
          </a:xfrm>
        </p:spPr>
        <p:txBody>
          <a:bodyPr>
            <a:normAutofit fontScale="92500" lnSpcReduction="20000"/>
          </a:bodyPr>
          <a:lstStyle/>
          <a:p>
            <a:pPr marL="0" indent="0">
              <a:buNone/>
            </a:pPr>
            <a:r>
              <a:rPr lang="en-GB" dirty="0"/>
              <a:t>This assembly is one of a series encouraging children to recognise we can learn from each other. </a:t>
            </a:r>
          </a:p>
          <a:p>
            <a:pPr marL="0" indent="0">
              <a:buNone/>
            </a:pPr>
            <a:endParaRPr lang="en-GB" dirty="0"/>
          </a:p>
          <a:p>
            <a:pPr marL="0" indent="0">
              <a:buNone/>
            </a:pPr>
            <a:r>
              <a:rPr lang="en-GB" dirty="0"/>
              <a:t>This one focuses on Mary Anning, the pioneering fossil collector, who often didn’t receive credit for her work in her lifetime and Evie, who, together with her Mum, Anya, led a crowdfunding campaign to raise a statue of Mary in her home town of Lyme Regis.</a:t>
            </a:r>
          </a:p>
          <a:p>
            <a:pPr marL="0" indent="0">
              <a:buNone/>
            </a:pPr>
            <a:endParaRPr lang="en-GB" dirty="0"/>
          </a:p>
          <a:p>
            <a:pPr marL="0" indent="0">
              <a:buNone/>
            </a:pPr>
            <a:r>
              <a:rPr lang="en-GB" dirty="0"/>
              <a:t>The video has been checked, but please check it yourself before watching with your class. Thank you.</a:t>
            </a:r>
          </a:p>
          <a:p>
            <a:endParaRPr lang="en-GB" dirty="0"/>
          </a:p>
          <a:p>
            <a:endParaRPr lang="en-GB" dirty="0"/>
          </a:p>
        </p:txBody>
      </p:sp>
      <p:sp>
        <p:nvSpPr>
          <p:cNvPr id="5" name="Rectangle: Rounded Corners 4">
            <a:extLst>
              <a:ext uri="{FF2B5EF4-FFF2-40B4-BE49-F238E27FC236}">
                <a16:creationId xmlns:a16="http://schemas.microsoft.com/office/drawing/2014/main" id="{D4B1D3EE-663C-44AA-8F9D-9F0AF454162D}"/>
              </a:ext>
            </a:extLst>
          </p:cNvPr>
          <p:cNvSpPr/>
          <p:nvPr/>
        </p:nvSpPr>
        <p:spPr>
          <a:xfrm>
            <a:off x="652462" y="5476874"/>
            <a:ext cx="10201275" cy="10159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Check out my many other assemblies on </a:t>
            </a:r>
            <a:r>
              <a:rPr lang="en-GB" sz="2800" dirty="0">
                <a:solidFill>
                  <a:sysClr val="windowText" lastClr="000000"/>
                </a:solidFill>
                <a:hlinkClick r:id="rId2"/>
              </a:rPr>
              <a:t>www.DiversityMel.com</a:t>
            </a:r>
            <a:endParaRPr lang="en-GB" sz="2800" dirty="0">
              <a:solidFill>
                <a:sysClr val="windowText" lastClr="000000"/>
              </a:solidFill>
            </a:endParaRPr>
          </a:p>
        </p:txBody>
      </p:sp>
    </p:spTree>
    <p:extLst>
      <p:ext uri="{BB962C8B-B14F-4D97-AF65-F5344CB8AC3E}">
        <p14:creationId xmlns:p14="http://schemas.microsoft.com/office/powerpoint/2010/main" val="23089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850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  </a:t>
            </a:r>
          </a:p>
          <a:p>
            <a:pPr marL="0" indent="0">
              <a:buNone/>
            </a:pPr>
            <a:endParaRPr lang="en-GB" dirty="0"/>
          </a:p>
          <a:p>
            <a:pPr marL="0" indent="0">
              <a:buNone/>
            </a:pPr>
            <a:r>
              <a:rPr lang="en-GB" dirty="0"/>
              <a:t>My website is </a:t>
            </a:r>
            <a:r>
              <a:rPr lang="en-GB" dirty="0">
                <a:solidFill>
                  <a:schemeClr val="accent1">
                    <a:lumMod val="75000"/>
                  </a:schemeClr>
                </a:solidFill>
              </a:rPr>
              <a:t>www.diversitymel.com</a:t>
            </a:r>
          </a:p>
          <a:p>
            <a:pPr marL="0" indent="0">
              <a:buNone/>
            </a:pPr>
            <a:endParaRPr lang="en-GB" dirty="0"/>
          </a:p>
          <a:p>
            <a:pPr marL="0" indent="0">
              <a:buNone/>
            </a:pPr>
            <a:r>
              <a:rPr lang="en-GB" dirty="0"/>
              <a:t>You can email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a:p>
            <a:pPr marL="0" indent="0">
              <a:buNone/>
            </a:pPr>
            <a:r>
              <a:rPr lang="en-GB" dirty="0"/>
              <a:t>Please Note:  I make no money from making these resources.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29817" y="3597315"/>
            <a:ext cx="85725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85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y Anning - Wikipedia">
            <a:extLst>
              <a:ext uri="{FF2B5EF4-FFF2-40B4-BE49-F238E27FC236}">
                <a16:creationId xmlns:a16="http://schemas.microsoft.com/office/drawing/2014/main" id="{6C2C2499-A523-4FC5-9969-D4B79EC29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50" y="372853"/>
            <a:ext cx="3240088" cy="4457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3EEC40-C03D-47D1-A957-CBC959FF42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596"/>
          <a:stretch/>
        </p:blipFill>
        <p:spPr bwMode="auto">
          <a:xfrm>
            <a:off x="8212490" y="372853"/>
            <a:ext cx="3516313" cy="4267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87F9FE4-A89A-41FD-83F9-78C0761DC609}"/>
              </a:ext>
            </a:extLst>
          </p:cNvPr>
          <p:cNvSpPr/>
          <p:nvPr/>
        </p:nvSpPr>
        <p:spPr>
          <a:xfrm>
            <a:off x="4133851" y="284372"/>
            <a:ext cx="3351212" cy="2087353"/>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Do you recognise either of these people?</a:t>
            </a:r>
          </a:p>
        </p:txBody>
      </p:sp>
      <p:sp>
        <p:nvSpPr>
          <p:cNvPr id="5" name="Rectangle: Rounded Corners 4">
            <a:extLst>
              <a:ext uri="{FF2B5EF4-FFF2-40B4-BE49-F238E27FC236}">
                <a16:creationId xmlns:a16="http://schemas.microsoft.com/office/drawing/2014/main" id="{D6283684-E8EE-454E-B326-63C01E4B3F4D}"/>
              </a:ext>
            </a:extLst>
          </p:cNvPr>
          <p:cNvSpPr/>
          <p:nvPr/>
        </p:nvSpPr>
        <p:spPr>
          <a:xfrm>
            <a:off x="252060" y="4626816"/>
            <a:ext cx="3662362" cy="185833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This is Mary Anning and she lived in Dorset, 200 years ago</a:t>
            </a:r>
          </a:p>
        </p:txBody>
      </p:sp>
      <p:sp>
        <p:nvSpPr>
          <p:cNvPr id="6" name="Rectangle: Rounded Corners 5">
            <a:extLst>
              <a:ext uri="{FF2B5EF4-FFF2-40B4-BE49-F238E27FC236}">
                <a16:creationId xmlns:a16="http://schemas.microsoft.com/office/drawing/2014/main" id="{E4079049-CC85-4C09-87E3-91132C1017E3}"/>
              </a:ext>
            </a:extLst>
          </p:cNvPr>
          <p:cNvSpPr/>
          <p:nvPr/>
        </p:nvSpPr>
        <p:spPr>
          <a:xfrm>
            <a:off x="8212490" y="4640053"/>
            <a:ext cx="3662362" cy="14273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This is Evie and she lives in Dorset now</a:t>
            </a:r>
          </a:p>
        </p:txBody>
      </p:sp>
      <p:sp>
        <p:nvSpPr>
          <p:cNvPr id="8" name="Thought Bubble: Cloud 7">
            <a:extLst>
              <a:ext uri="{FF2B5EF4-FFF2-40B4-BE49-F238E27FC236}">
                <a16:creationId xmlns:a16="http://schemas.microsoft.com/office/drawing/2014/main" id="{4F27D675-24A1-4B5C-974B-A54A096A497D}"/>
              </a:ext>
            </a:extLst>
          </p:cNvPr>
          <p:cNvSpPr/>
          <p:nvPr/>
        </p:nvSpPr>
        <p:spPr>
          <a:xfrm>
            <a:off x="4387850" y="2675147"/>
            <a:ext cx="3351212" cy="2087353"/>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How could they be connected?</a:t>
            </a:r>
          </a:p>
        </p:txBody>
      </p:sp>
      <p:sp>
        <p:nvSpPr>
          <p:cNvPr id="9" name="Rectangle: Rounded Corners 8">
            <a:extLst>
              <a:ext uri="{FF2B5EF4-FFF2-40B4-BE49-F238E27FC236}">
                <a16:creationId xmlns:a16="http://schemas.microsoft.com/office/drawing/2014/main" id="{24D5E581-3056-4A45-BA3E-BB794F988FD7}"/>
              </a:ext>
            </a:extLst>
          </p:cNvPr>
          <p:cNvSpPr/>
          <p:nvPr/>
        </p:nvSpPr>
        <p:spPr>
          <a:xfrm>
            <a:off x="4264819" y="5657850"/>
            <a:ext cx="3662362" cy="8354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Let’s find out more…</a:t>
            </a:r>
          </a:p>
        </p:txBody>
      </p:sp>
    </p:spTree>
    <p:extLst>
      <p:ext uri="{BB962C8B-B14F-4D97-AF65-F5344CB8AC3E}">
        <p14:creationId xmlns:p14="http://schemas.microsoft.com/office/powerpoint/2010/main" val="7440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y Anning - Wikipedia">
            <a:extLst>
              <a:ext uri="{FF2B5EF4-FFF2-40B4-BE49-F238E27FC236}">
                <a16:creationId xmlns:a16="http://schemas.microsoft.com/office/drawing/2014/main" id="{F50F22EF-3865-4D60-83DC-84EECFE59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00" y="496678"/>
            <a:ext cx="3240088" cy="4457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0" name="Picture 2" descr="laminated Educational wall poster UK counties map | GB Great Britain  counties Poster: Amazon.co.uk: Office Products">
            <a:extLst>
              <a:ext uri="{FF2B5EF4-FFF2-40B4-BE49-F238E27FC236}">
                <a16:creationId xmlns:a16="http://schemas.microsoft.com/office/drawing/2014/main" id="{FA1252ED-87FF-436D-B29E-71D5A3BD2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40" y="252183"/>
            <a:ext cx="4121150" cy="6139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laminated Educational wall poster UK counties map | GB Great Britain  counties Poster: Amazon.co.uk: Office Products">
            <a:extLst>
              <a:ext uri="{FF2B5EF4-FFF2-40B4-BE49-F238E27FC236}">
                <a16:creationId xmlns:a16="http://schemas.microsoft.com/office/drawing/2014/main" id="{EBD0A352-ACE6-4F9F-A6BE-0C9A0C4ECC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06" t="81227" r="29507" b="4344"/>
          <a:stretch/>
        </p:blipFill>
        <p:spPr bwMode="auto">
          <a:xfrm>
            <a:off x="4629965" y="2857501"/>
            <a:ext cx="4550590" cy="2695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BC32376B-E162-4799-8509-4D042FAE80FB}"/>
              </a:ext>
            </a:extLst>
          </p:cNvPr>
          <p:cNvSpPr/>
          <p:nvPr/>
        </p:nvSpPr>
        <p:spPr>
          <a:xfrm rot="20072012">
            <a:off x="4386066" y="4601375"/>
            <a:ext cx="2163823" cy="95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Lyme Regis</a:t>
            </a:r>
          </a:p>
        </p:txBody>
      </p:sp>
      <p:sp>
        <p:nvSpPr>
          <p:cNvPr id="6" name="Rectangle: Rounded Corners 5">
            <a:extLst>
              <a:ext uri="{FF2B5EF4-FFF2-40B4-BE49-F238E27FC236}">
                <a16:creationId xmlns:a16="http://schemas.microsoft.com/office/drawing/2014/main" id="{22B79826-873F-43D9-83F8-418733D5F871}"/>
              </a:ext>
            </a:extLst>
          </p:cNvPr>
          <p:cNvSpPr/>
          <p:nvPr/>
        </p:nvSpPr>
        <p:spPr>
          <a:xfrm>
            <a:off x="252060" y="4626816"/>
            <a:ext cx="3662362" cy="185833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Mary lived in Lyme Regis.  She came from a very poor family.</a:t>
            </a:r>
          </a:p>
        </p:txBody>
      </p:sp>
      <p:sp>
        <p:nvSpPr>
          <p:cNvPr id="7" name="Arrow: Right 6">
            <a:extLst>
              <a:ext uri="{FF2B5EF4-FFF2-40B4-BE49-F238E27FC236}">
                <a16:creationId xmlns:a16="http://schemas.microsoft.com/office/drawing/2014/main" id="{FE39D468-102F-460A-AA80-95CF026EFF57}"/>
              </a:ext>
            </a:extLst>
          </p:cNvPr>
          <p:cNvSpPr/>
          <p:nvPr/>
        </p:nvSpPr>
        <p:spPr>
          <a:xfrm rot="12516982">
            <a:off x="7481944" y="4998054"/>
            <a:ext cx="2019126" cy="602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0127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2E84D-F77A-4B7B-B45D-B240A90A8A8A}"/>
              </a:ext>
            </a:extLst>
          </p:cNvPr>
          <p:cNvPicPr>
            <a:picLocks noChangeAspect="1"/>
          </p:cNvPicPr>
          <p:nvPr/>
        </p:nvPicPr>
        <p:blipFill rotWithShape="1">
          <a:blip r:embed="rId2"/>
          <a:srcRect l="13203" t="7639" r="937" b="11111"/>
          <a:stretch/>
        </p:blipFill>
        <p:spPr>
          <a:xfrm>
            <a:off x="609600" y="981075"/>
            <a:ext cx="10467976" cy="5572126"/>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CB2DDC1D-9CAC-4C6A-ACE4-5ADE2CCB7891}"/>
              </a:ext>
            </a:extLst>
          </p:cNvPr>
          <p:cNvSpPr/>
          <p:nvPr/>
        </p:nvSpPr>
        <p:spPr>
          <a:xfrm>
            <a:off x="8382000" y="175734"/>
            <a:ext cx="3562351" cy="30437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Mary didn’t get much chance to go to school. She learned to read and write in church at Sunday School.</a:t>
            </a:r>
          </a:p>
        </p:txBody>
      </p:sp>
    </p:spTree>
    <p:extLst>
      <p:ext uri="{BB962C8B-B14F-4D97-AF65-F5344CB8AC3E}">
        <p14:creationId xmlns:p14="http://schemas.microsoft.com/office/powerpoint/2010/main" val="325175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ry Anning facts! | National Geographic Kids">
            <a:extLst>
              <a:ext uri="{FF2B5EF4-FFF2-40B4-BE49-F238E27FC236}">
                <a16:creationId xmlns:a16="http://schemas.microsoft.com/office/drawing/2014/main" id="{4C9FD88E-8A47-4067-8BC0-9ABECED0F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66208"/>
            <a:ext cx="6000750" cy="63507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08311C6-B2CD-4998-A93E-1CB655EB5C18}"/>
              </a:ext>
            </a:extLst>
          </p:cNvPr>
          <p:cNvSpPr/>
          <p:nvPr/>
        </p:nvSpPr>
        <p:spPr>
          <a:xfrm>
            <a:off x="6896100" y="1128233"/>
            <a:ext cx="4724400" cy="318659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As a child, Mary helped her Dad to dig up fossils.  They cracked open rocks and found fossils in fallen cliffs.  It was dangerous work.</a:t>
            </a:r>
          </a:p>
        </p:txBody>
      </p:sp>
    </p:spTree>
    <p:extLst>
      <p:ext uri="{BB962C8B-B14F-4D97-AF65-F5344CB8AC3E}">
        <p14:creationId xmlns:p14="http://schemas.microsoft.com/office/powerpoint/2010/main" val="161761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URASSIC AMMONITE - 170 million years old - Germany">
            <a:extLst>
              <a:ext uri="{FF2B5EF4-FFF2-40B4-BE49-F238E27FC236}">
                <a16:creationId xmlns:a16="http://schemas.microsoft.com/office/drawing/2014/main" id="{042A14C9-4C8C-47CF-A245-8DD2CB56F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838325"/>
            <a:ext cx="4762500" cy="476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8" descr="Ammonite Facts | What Are Ammonites? | DK Find Out">
            <a:extLst>
              <a:ext uri="{FF2B5EF4-FFF2-40B4-BE49-F238E27FC236}">
                <a16:creationId xmlns:a16="http://schemas.microsoft.com/office/drawing/2014/main" id="{EE993262-2036-4A99-AFF4-87917685A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344277"/>
            <a:ext cx="5767590" cy="3932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4D524D88-A138-4C20-9BF8-E97C7776DBB2}"/>
              </a:ext>
            </a:extLst>
          </p:cNvPr>
          <p:cNvSpPr/>
          <p:nvPr/>
        </p:nvSpPr>
        <p:spPr>
          <a:xfrm>
            <a:off x="1152525" y="0"/>
            <a:ext cx="3771899" cy="2087353"/>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Do you know what this fossil is?</a:t>
            </a:r>
          </a:p>
        </p:txBody>
      </p:sp>
      <p:sp>
        <p:nvSpPr>
          <p:cNvPr id="5" name="Rectangle: Rounded Corners 4">
            <a:extLst>
              <a:ext uri="{FF2B5EF4-FFF2-40B4-BE49-F238E27FC236}">
                <a16:creationId xmlns:a16="http://schemas.microsoft.com/office/drawing/2014/main" id="{8D547099-D98D-43F0-968F-7A074079880B}"/>
              </a:ext>
            </a:extLst>
          </p:cNvPr>
          <p:cNvSpPr/>
          <p:nvPr/>
        </p:nvSpPr>
        <p:spPr>
          <a:xfrm>
            <a:off x="6417569" y="4427749"/>
            <a:ext cx="4724400" cy="20859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It is called an ammonite and it is like a rock imprint of a creature that lived in the sea millions of years ago.</a:t>
            </a:r>
          </a:p>
        </p:txBody>
      </p:sp>
    </p:spTree>
    <p:extLst>
      <p:ext uri="{BB962C8B-B14F-4D97-AF65-F5344CB8AC3E}">
        <p14:creationId xmlns:p14="http://schemas.microsoft.com/office/powerpoint/2010/main" val="22453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DE1847F-8F69-40AD-A404-0F284C1C5D3E}"/>
              </a:ext>
            </a:extLst>
          </p:cNvPr>
          <p:cNvSpPr/>
          <p:nvPr/>
        </p:nvSpPr>
        <p:spPr>
          <a:xfrm>
            <a:off x="469352" y="1112705"/>
            <a:ext cx="4724400" cy="37693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Sadly, Mary’s Dad died when Mary was still young, leaving the family very poor. Mary continued to search for fossils, carefully digging them out and selling them to help pay for food for her family.</a:t>
            </a:r>
          </a:p>
        </p:txBody>
      </p:sp>
      <p:sp>
        <p:nvSpPr>
          <p:cNvPr id="4" name="Rectangle: Rounded Corners 3">
            <a:extLst>
              <a:ext uri="{FF2B5EF4-FFF2-40B4-BE49-F238E27FC236}">
                <a16:creationId xmlns:a16="http://schemas.microsoft.com/office/drawing/2014/main" id="{FB7B2E01-EDBC-4913-8999-BF4011E4E836}"/>
              </a:ext>
            </a:extLst>
          </p:cNvPr>
          <p:cNvSpPr/>
          <p:nvPr/>
        </p:nvSpPr>
        <p:spPr>
          <a:xfrm>
            <a:off x="590221" y="5080124"/>
            <a:ext cx="4724400" cy="107302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For many years, her dog, Tray, was her faithful companion</a:t>
            </a:r>
          </a:p>
        </p:txBody>
      </p:sp>
      <p:pic>
        <p:nvPicPr>
          <p:cNvPr id="6146" name="Picture 2" descr="Mary Anning facts! - National Geographic Kids">
            <a:extLst>
              <a:ext uri="{FF2B5EF4-FFF2-40B4-BE49-F238E27FC236}">
                <a16:creationId xmlns:a16="http://schemas.microsoft.com/office/drawing/2014/main" id="{3044DE2C-9AB9-20AF-CE1C-27182D636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94961"/>
            <a:ext cx="5251832" cy="5558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ry Anning's Ichthyosaur | Oxford University Museum of Natural History">
            <a:extLst>
              <a:ext uri="{FF2B5EF4-FFF2-40B4-BE49-F238E27FC236}">
                <a16:creationId xmlns:a16="http://schemas.microsoft.com/office/drawing/2014/main" id="{0A11AC34-6FE2-45D9-8180-EB7248A4B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1" y="180975"/>
            <a:ext cx="5467349" cy="3336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Mary Anning's Plesiosaur – London, England - Atlas Obscura">
            <a:extLst>
              <a:ext uri="{FF2B5EF4-FFF2-40B4-BE49-F238E27FC236}">
                <a16:creationId xmlns:a16="http://schemas.microsoft.com/office/drawing/2014/main" id="{1306159A-11F7-4C37-A326-A6EE85406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69" t="7436" r="3419" b="14615"/>
          <a:stretch/>
        </p:blipFill>
        <p:spPr bwMode="auto">
          <a:xfrm>
            <a:off x="6457950" y="180975"/>
            <a:ext cx="5076825" cy="2895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descr="Mary Anning: the unsung hero of fossil discovery | Natural History Museum">
            <a:extLst>
              <a:ext uri="{FF2B5EF4-FFF2-40B4-BE49-F238E27FC236}">
                <a16:creationId xmlns:a16="http://schemas.microsoft.com/office/drawing/2014/main" id="{5DFB7EE6-B244-4CEE-82D6-16436EE88A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18" r="11753"/>
          <a:stretch/>
        </p:blipFill>
        <p:spPr bwMode="auto">
          <a:xfrm>
            <a:off x="6877050" y="3641280"/>
            <a:ext cx="4238624" cy="3212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6" name="Picture 8" descr="Ancient ichthyosaur died right after devouring large reptile • Earth.com">
            <a:extLst>
              <a:ext uri="{FF2B5EF4-FFF2-40B4-BE49-F238E27FC236}">
                <a16:creationId xmlns:a16="http://schemas.microsoft.com/office/drawing/2014/main" id="{09976B98-4B67-47C6-B4C1-3B966DE95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2" y="119062"/>
            <a:ext cx="6161031" cy="346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8" name="Picture 10" descr="New Study Sheds Light on How Plesiosaurs Used Their Flippers to Swim |  HowStuffWorks">
            <a:extLst>
              <a:ext uri="{FF2B5EF4-FFF2-40B4-BE49-F238E27FC236}">
                <a16:creationId xmlns:a16="http://schemas.microsoft.com/office/drawing/2014/main" id="{7D4B1D7E-018D-4C88-8CFB-022C4F023E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684" y="164114"/>
            <a:ext cx="5873223" cy="3300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80" name="Picture 12" descr="Dimorphodon Facts and Figures">
            <a:extLst>
              <a:ext uri="{FF2B5EF4-FFF2-40B4-BE49-F238E27FC236}">
                <a16:creationId xmlns:a16="http://schemas.microsoft.com/office/drawing/2014/main" id="{A8F46659-55D1-494A-8F92-860E7DD9CF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741"/>
          <a:stretch/>
        </p:blipFill>
        <p:spPr bwMode="auto">
          <a:xfrm>
            <a:off x="6711425" y="3631307"/>
            <a:ext cx="4572000" cy="3232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6FA7FA94-4657-470F-BF68-520453DEBC3A}"/>
              </a:ext>
            </a:extLst>
          </p:cNvPr>
          <p:cNvSpPr/>
          <p:nvPr/>
        </p:nvSpPr>
        <p:spPr>
          <a:xfrm>
            <a:off x="1459577" y="4077497"/>
            <a:ext cx="4021000" cy="2124455"/>
          </a:xfrm>
          <a:prstGeom prst="cloudCallout">
            <a:avLst>
              <a:gd name="adj1" fmla="val -50698"/>
              <a:gd name="adj2" fmla="val 5745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Mary discovered all of these creatures.  Can you guess what they were?</a:t>
            </a:r>
          </a:p>
        </p:txBody>
      </p:sp>
      <p:sp>
        <p:nvSpPr>
          <p:cNvPr id="9" name="Rectangle: Rounded Corners 8">
            <a:extLst>
              <a:ext uri="{FF2B5EF4-FFF2-40B4-BE49-F238E27FC236}">
                <a16:creationId xmlns:a16="http://schemas.microsoft.com/office/drawing/2014/main" id="{08D11995-88D4-43B6-838D-1CFD0CC8236B}"/>
              </a:ext>
            </a:extLst>
          </p:cNvPr>
          <p:cNvSpPr/>
          <p:nvPr/>
        </p:nvSpPr>
        <p:spPr>
          <a:xfrm>
            <a:off x="93077" y="3273257"/>
            <a:ext cx="2324100" cy="7360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Ichthyosaur</a:t>
            </a:r>
          </a:p>
        </p:txBody>
      </p:sp>
      <p:sp>
        <p:nvSpPr>
          <p:cNvPr id="10" name="Rectangle: Rounded Corners 9">
            <a:extLst>
              <a:ext uri="{FF2B5EF4-FFF2-40B4-BE49-F238E27FC236}">
                <a16:creationId xmlns:a16="http://schemas.microsoft.com/office/drawing/2014/main" id="{998F315A-37CE-45B8-8632-4EC5BADBD0E8}"/>
              </a:ext>
            </a:extLst>
          </p:cNvPr>
          <p:cNvSpPr/>
          <p:nvPr/>
        </p:nvSpPr>
        <p:spPr>
          <a:xfrm>
            <a:off x="8351252" y="5761948"/>
            <a:ext cx="2324100" cy="7360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ysClr val="windowText" lastClr="000000"/>
                </a:solidFill>
              </a:rPr>
              <a:t>Dimorphodon</a:t>
            </a:r>
            <a:endParaRPr lang="en-GB" sz="2800" dirty="0">
              <a:solidFill>
                <a:sysClr val="windowText" lastClr="000000"/>
              </a:solidFill>
            </a:endParaRPr>
          </a:p>
        </p:txBody>
      </p:sp>
      <p:sp>
        <p:nvSpPr>
          <p:cNvPr id="11" name="Rectangle: Rounded Corners 10">
            <a:extLst>
              <a:ext uri="{FF2B5EF4-FFF2-40B4-BE49-F238E27FC236}">
                <a16:creationId xmlns:a16="http://schemas.microsoft.com/office/drawing/2014/main" id="{7295CEA0-3031-4072-BF6C-90143EAB02EF}"/>
              </a:ext>
            </a:extLst>
          </p:cNvPr>
          <p:cNvSpPr/>
          <p:nvPr/>
        </p:nvSpPr>
        <p:spPr>
          <a:xfrm>
            <a:off x="6379576" y="2537211"/>
            <a:ext cx="2324100" cy="7360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ysClr val="windowText" lastClr="000000"/>
                </a:solidFill>
              </a:rPr>
              <a:t>Plesiousaur</a:t>
            </a:r>
            <a:endParaRPr lang="en-GB" sz="2800" dirty="0">
              <a:solidFill>
                <a:sysClr val="windowText" lastClr="000000"/>
              </a:solidFill>
            </a:endParaRPr>
          </a:p>
        </p:txBody>
      </p:sp>
    </p:spTree>
    <p:extLst>
      <p:ext uri="{BB962C8B-B14F-4D97-AF65-F5344CB8AC3E}">
        <p14:creationId xmlns:p14="http://schemas.microsoft.com/office/powerpoint/2010/main" val="24535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down)">
                                      <p:cBhvr>
                                        <p:cTn id="12" dur="500"/>
                                        <p:tgtEl>
                                          <p:spTgt spid="717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wipe(down)">
                                      <p:cBhvr>
                                        <p:cTn id="20" dur="500"/>
                                        <p:tgtEl>
                                          <p:spTgt spid="717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80"/>
                                        </p:tgtEl>
                                        <p:attrNameLst>
                                          <p:attrName>style.visibility</p:attrName>
                                        </p:attrNameLst>
                                      </p:cBhvr>
                                      <p:to>
                                        <p:strVal val="visible"/>
                                      </p:to>
                                    </p:set>
                                    <p:animEffect transition="in" filter="wipe(down)">
                                      <p:cBhvr>
                                        <p:cTn id="28" dur="500"/>
                                        <p:tgtEl>
                                          <p:spTgt spid="718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10949</TotalTime>
  <Words>877</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Mary Anning – A New Statue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Lane</dc:creator>
  <cp:lastModifiedBy>Melissa Lane</cp:lastModifiedBy>
  <cp:revision>57</cp:revision>
  <dcterms:created xsi:type="dcterms:W3CDTF">2020-03-03T10:57:35Z</dcterms:created>
  <dcterms:modified xsi:type="dcterms:W3CDTF">2022-05-23T16:48:08Z</dcterms:modified>
</cp:coreProperties>
</file>