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66" r:id="rId2"/>
    <p:sldId id="283" r:id="rId3"/>
    <p:sldId id="468" r:id="rId4"/>
    <p:sldId id="471" r:id="rId5"/>
    <p:sldId id="472" r:id="rId6"/>
    <p:sldId id="473" r:id="rId7"/>
    <p:sldId id="474" r:id="rId8"/>
    <p:sldId id="470" r:id="rId9"/>
    <p:sldId id="475" r:id="rId10"/>
    <p:sldId id="476" r:id="rId11"/>
    <p:sldId id="478" r:id="rId12"/>
    <p:sldId id="477" r:id="rId13"/>
    <p:sldId id="479" r:id="rId14"/>
    <p:sldId id="462" r:id="rId15"/>
    <p:sldId id="481" r:id="rId16"/>
    <p:sldId id="480" r:id="rId17"/>
    <p:sldId id="406" r:id="rId18"/>
    <p:sldId id="463" r:id="rId19"/>
    <p:sldId id="464" r:id="rId20"/>
    <p:sldId id="465" r:id="rId21"/>
    <p:sldId id="466" r:id="rId22"/>
    <p:sldId id="46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3131" autoAdjust="0"/>
  </p:normalViewPr>
  <p:slideViewPr>
    <p:cSldViewPr snapToGrid="0">
      <p:cViewPr varScale="1">
        <p:scale>
          <a:sx n="63" d="100"/>
          <a:sy n="63" d="100"/>
        </p:scale>
        <p:origin x="804" y="56"/>
      </p:cViewPr>
      <p:guideLst/>
    </p:cSldViewPr>
  </p:slideViewPr>
  <p:notesTextViewPr>
    <p:cViewPr>
      <p:scale>
        <a:sx n="1" d="1"/>
        <a:sy n="1" d="1"/>
      </p:scale>
      <p:origin x="0" y="0"/>
    </p:cViewPr>
  </p:notesTextViewPr>
  <p:sorterViewPr>
    <p:cViewPr>
      <p:scale>
        <a:sx n="100" d="100"/>
        <a:sy n="100" d="100"/>
      </p:scale>
      <p:origin x="0" y="-38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7BC096-F8E3-4B68-B969-4F28A647DB04}" type="datetimeFigureOut">
              <a:rPr lang="en-GB" smtClean="0"/>
              <a:t>20/09/2022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2CC342-3CC1-4A5A-B280-1B703224EBCC}" type="slidenum">
              <a:rPr lang="en-GB" smtClean="0"/>
              <a:t>‹#›</a:t>
            </a:fld>
            <a:endParaRPr lang="en-GB"/>
          </a:p>
        </p:txBody>
      </p:sp>
    </p:spTree>
    <p:extLst>
      <p:ext uri="{BB962C8B-B14F-4D97-AF65-F5344CB8AC3E}">
        <p14:creationId xmlns:p14="http://schemas.microsoft.com/office/powerpoint/2010/main" val="208033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2CC342-3CC1-4A5A-B280-1B703224EBCC}" type="slidenum">
              <a:rPr lang="en-GB" smtClean="0"/>
              <a:t>2</a:t>
            </a:fld>
            <a:endParaRPr lang="en-GB"/>
          </a:p>
        </p:txBody>
      </p:sp>
    </p:spTree>
    <p:extLst>
      <p:ext uri="{BB962C8B-B14F-4D97-AF65-F5344CB8AC3E}">
        <p14:creationId xmlns:p14="http://schemas.microsoft.com/office/powerpoint/2010/main" val="3813795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DE8AD-F6DE-4D8E-8CFA-B5B78F8988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AD8D482-1D73-40C2-8DA4-CC6965E04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48B57B0-2FF9-4DE0-9FB8-7A647F32BE82}"/>
              </a:ext>
            </a:extLst>
          </p:cNvPr>
          <p:cNvSpPr>
            <a:spLocks noGrp="1"/>
          </p:cNvSpPr>
          <p:nvPr>
            <p:ph type="dt" sz="half" idx="10"/>
          </p:nvPr>
        </p:nvSpPr>
        <p:spPr/>
        <p:txBody>
          <a:bodyPr/>
          <a:lstStyle/>
          <a:p>
            <a:fld id="{C2E2EA63-3505-4D1C-99F5-F69C47829742}" type="datetimeFigureOut">
              <a:rPr lang="en-GB" smtClean="0"/>
              <a:t>20/09/2022</a:t>
            </a:fld>
            <a:endParaRPr lang="en-GB"/>
          </a:p>
        </p:txBody>
      </p:sp>
      <p:sp>
        <p:nvSpPr>
          <p:cNvPr id="5" name="Footer Placeholder 4">
            <a:extLst>
              <a:ext uri="{FF2B5EF4-FFF2-40B4-BE49-F238E27FC236}">
                <a16:creationId xmlns:a16="http://schemas.microsoft.com/office/drawing/2014/main" id="{2BB38C34-A395-4D1B-AC9E-CCC22B231A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B55500-3D60-4CE7-BE23-366733447B42}"/>
              </a:ext>
            </a:extLst>
          </p:cNvPr>
          <p:cNvSpPr>
            <a:spLocks noGrp="1"/>
          </p:cNvSpPr>
          <p:nvPr>
            <p:ph type="sldNum" sz="quarter" idx="12"/>
          </p:nvPr>
        </p:nvSpPr>
        <p:spPr/>
        <p:txBody>
          <a:bodyPr/>
          <a:lstStyle/>
          <a:p>
            <a:fld id="{64DE5CF9-5E1D-4855-B8E4-73B796C14D36}" type="slidenum">
              <a:rPr lang="en-GB" smtClean="0"/>
              <a:t>‹#›</a:t>
            </a:fld>
            <a:endParaRPr lang="en-GB"/>
          </a:p>
        </p:txBody>
      </p:sp>
    </p:spTree>
    <p:extLst>
      <p:ext uri="{BB962C8B-B14F-4D97-AF65-F5344CB8AC3E}">
        <p14:creationId xmlns:p14="http://schemas.microsoft.com/office/powerpoint/2010/main" val="2147112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9C444-EBE6-4986-A12D-F75F9F55B7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DD96E9-5D0F-4073-85E4-D5B3E4944C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1857A8-466E-4D20-8E6A-CE6896CCE3C9}"/>
              </a:ext>
            </a:extLst>
          </p:cNvPr>
          <p:cNvSpPr>
            <a:spLocks noGrp="1"/>
          </p:cNvSpPr>
          <p:nvPr>
            <p:ph type="dt" sz="half" idx="10"/>
          </p:nvPr>
        </p:nvSpPr>
        <p:spPr/>
        <p:txBody>
          <a:bodyPr/>
          <a:lstStyle/>
          <a:p>
            <a:fld id="{C2E2EA63-3505-4D1C-99F5-F69C47829742}" type="datetimeFigureOut">
              <a:rPr lang="en-GB" smtClean="0"/>
              <a:t>20/09/2022</a:t>
            </a:fld>
            <a:endParaRPr lang="en-GB"/>
          </a:p>
        </p:txBody>
      </p:sp>
      <p:sp>
        <p:nvSpPr>
          <p:cNvPr id="5" name="Footer Placeholder 4">
            <a:extLst>
              <a:ext uri="{FF2B5EF4-FFF2-40B4-BE49-F238E27FC236}">
                <a16:creationId xmlns:a16="http://schemas.microsoft.com/office/drawing/2014/main" id="{DAA8E862-04D2-4DB3-B9B4-4E708D71CC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D1D80D-D5FF-4A6C-99B9-9F0BB74B2B6A}"/>
              </a:ext>
            </a:extLst>
          </p:cNvPr>
          <p:cNvSpPr>
            <a:spLocks noGrp="1"/>
          </p:cNvSpPr>
          <p:nvPr>
            <p:ph type="sldNum" sz="quarter" idx="12"/>
          </p:nvPr>
        </p:nvSpPr>
        <p:spPr/>
        <p:txBody>
          <a:bodyPr/>
          <a:lstStyle/>
          <a:p>
            <a:fld id="{64DE5CF9-5E1D-4855-B8E4-73B796C14D36}" type="slidenum">
              <a:rPr lang="en-GB" smtClean="0"/>
              <a:t>‹#›</a:t>
            </a:fld>
            <a:endParaRPr lang="en-GB"/>
          </a:p>
        </p:txBody>
      </p:sp>
    </p:spTree>
    <p:extLst>
      <p:ext uri="{BB962C8B-B14F-4D97-AF65-F5344CB8AC3E}">
        <p14:creationId xmlns:p14="http://schemas.microsoft.com/office/powerpoint/2010/main" val="2481695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4AD7C2-20C2-41EA-92F4-AA7A76E279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0EF949-349A-4E3D-8ED2-6178917875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E6B97B-8AD9-4CA6-8924-84ED48E1FC02}"/>
              </a:ext>
            </a:extLst>
          </p:cNvPr>
          <p:cNvSpPr>
            <a:spLocks noGrp="1"/>
          </p:cNvSpPr>
          <p:nvPr>
            <p:ph type="dt" sz="half" idx="10"/>
          </p:nvPr>
        </p:nvSpPr>
        <p:spPr/>
        <p:txBody>
          <a:bodyPr/>
          <a:lstStyle/>
          <a:p>
            <a:fld id="{C2E2EA63-3505-4D1C-99F5-F69C47829742}" type="datetimeFigureOut">
              <a:rPr lang="en-GB" smtClean="0"/>
              <a:t>20/09/2022</a:t>
            </a:fld>
            <a:endParaRPr lang="en-GB"/>
          </a:p>
        </p:txBody>
      </p:sp>
      <p:sp>
        <p:nvSpPr>
          <p:cNvPr id="5" name="Footer Placeholder 4">
            <a:extLst>
              <a:ext uri="{FF2B5EF4-FFF2-40B4-BE49-F238E27FC236}">
                <a16:creationId xmlns:a16="http://schemas.microsoft.com/office/drawing/2014/main" id="{A709CF28-2749-4A35-A8B6-C9A0709B54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1487CD-3EA7-425C-ABBB-14579C27132B}"/>
              </a:ext>
            </a:extLst>
          </p:cNvPr>
          <p:cNvSpPr>
            <a:spLocks noGrp="1"/>
          </p:cNvSpPr>
          <p:nvPr>
            <p:ph type="sldNum" sz="quarter" idx="12"/>
          </p:nvPr>
        </p:nvSpPr>
        <p:spPr/>
        <p:txBody>
          <a:bodyPr/>
          <a:lstStyle/>
          <a:p>
            <a:fld id="{64DE5CF9-5E1D-4855-B8E4-73B796C14D36}" type="slidenum">
              <a:rPr lang="en-GB" smtClean="0"/>
              <a:t>‹#›</a:t>
            </a:fld>
            <a:endParaRPr lang="en-GB"/>
          </a:p>
        </p:txBody>
      </p:sp>
    </p:spTree>
    <p:extLst>
      <p:ext uri="{BB962C8B-B14F-4D97-AF65-F5344CB8AC3E}">
        <p14:creationId xmlns:p14="http://schemas.microsoft.com/office/powerpoint/2010/main" val="3356865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1CB9F-1F86-46A6-9C7F-A3425956B8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E3A21D-7046-4E11-A4A2-D239F889F5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D442F3-C7EB-412A-A07C-B4F2798B6A69}"/>
              </a:ext>
            </a:extLst>
          </p:cNvPr>
          <p:cNvSpPr>
            <a:spLocks noGrp="1"/>
          </p:cNvSpPr>
          <p:nvPr>
            <p:ph type="dt" sz="half" idx="10"/>
          </p:nvPr>
        </p:nvSpPr>
        <p:spPr/>
        <p:txBody>
          <a:bodyPr/>
          <a:lstStyle/>
          <a:p>
            <a:fld id="{C2E2EA63-3505-4D1C-99F5-F69C47829742}" type="datetimeFigureOut">
              <a:rPr lang="en-GB" smtClean="0"/>
              <a:t>20/09/2022</a:t>
            </a:fld>
            <a:endParaRPr lang="en-GB"/>
          </a:p>
        </p:txBody>
      </p:sp>
      <p:sp>
        <p:nvSpPr>
          <p:cNvPr id="5" name="Footer Placeholder 4">
            <a:extLst>
              <a:ext uri="{FF2B5EF4-FFF2-40B4-BE49-F238E27FC236}">
                <a16:creationId xmlns:a16="http://schemas.microsoft.com/office/drawing/2014/main" id="{6AF848E3-2243-4122-9692-5BF11B30A0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B29CAE-D6CD-40AB-8B6D-1F7D8A197DB1}"/>
              </a:ext>
            </a:extLst>
          </p:cNvPr>
          <p:cNvSpPr>
            <a:spLocks noGrp="1"/>
          </p:cNvSpPr>
          <p:nvPr>
            <p:ph type="sldNum" sz="quarter" idx="12"/>
          </p:nvPr>
        </p:nvSpPr>
        <p:spPr/>
        <p:txBody>
          <a:bodyPr/>
          <a:lstStyle/>
          <a:p>
            <a:fld id="{64DE5CF9-5E1D-4855-B8E4-73B796C14D36}" type="slidenum">
              <a:rPr lang="en-GB" smtClean="0"/>
              <a:t>‹#›</a:t>
            </a:fld>
            <a:endParaRPr lang="en-GB"/>
          </a:p>
        </p:txBody>
      </p:sp>
    </p:spTree>
    <p:extLst>
      <p:ext uri="{BB962C8B-B14F-4D97-AF65-F5344CB8AC3E}">
        <p14:creationId xmlns:p14="http://schemas.microsoft.com/office/powerpoint/2010/main" val="558437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C121E-1ADE-4472-AB36-56476B2DD2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B31C9C7-006E-4CBF-BEDC-535DBE73A2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BFA6A1-C382-4A31-AB4B-64E5B130C15D}"/>
              </a:ext>
            </a:extLst>
          </p:cNvPr>
          <p:cNvSpPr>
            <a:spLocks noGrp="1"/>
          </p:cNvSpPr>
          <p:nvPr>
            <p:ph type="dt" sz="half" idx="10"/>
          </p:nvPr>
        </p:nvSpPr>
        <p:spPr/>
        <p:txBody>
          <a:bodyPr/>
          <a:lstStyle/>
          <a:p>
            <a:fld id="{C2E2EA63-3505-4D1C-99F5-F69C47829742}" type="datetimeFigureOut">
              <a:rPr lang="en-GB" smtClean="0"/>
              <a:t>20/09/2022</a:t>
            </a:fld>
            <a:endParaRPr lang="en-GB"/>
          </a:p>
        </p:txBody>
      </p:sp>
      <p:sp>
        <p:nvSpPr>
          <p:cNvPr id="5" name="Footer Placeholder 4">
            <a:extLst>
              <a:ext uri="{FF2B5EF4-FFF2-40B4-BE49-F238E27FC236}">
                <a16:creationId xmlns:a16="http://schemas.microsoft.com/office/drawing/2014/main" id="{0D64DC89-77F3-462A-807F-D8F2825F92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3C0005-4962-4D4B-BA03-72B96DB16310}"/>
              </a:ext>
            </a:extLst>
          </p:cNvPr>
          <p:cNvSpPr>
            <a:spLocks noGrp="1"/>
          </p:cNvSpPr>
          <p:nvPr>
            <p:ph type="sldNum" sz="quarter" idx="12"/>
          </p:nvPr>
        </p:nvSpPr>
        <p:spPr/>
        <p:txBody>
          <a:bodyPr/>
          <a:lstStyle/>
          <a:p>
            <a:fld id="{64DE5CF9-5E1D-4855-B8E4-73B796C14D36}" type="slidenum">
              <a:rPr lang="en-GB" smtClean="0"/>
              <a:t>‹#›</a:t>
            </a:fld>
            <a:endParaRPr lang="en-GB"/>
          </a:p>
        </p:txBody>
      </p:sp>
    </p:spTree>
    <p:extLst>
      <p:ext uri="{BB962C8B-B14F-4D97-AF65-F5344CB8AC3E}">
        <p14:creationId xmlns:p14="http://schemas.microsoft.com/office/powerpoint/2010/main" val="49802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52FF5-5A22-4211-AA36-007A10F5E1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A02951E-E1F5-4F62-AFE5-062D5D509E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91A91A-67F3-4566-B40C-0A2DA8073F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504D504-B4EE-4E0A-AC8C-E3F5CD3B153A}"/>
              </a:ext>
            </a:extLst>
          </p:cNvPr>
          <p:cNvSpPr>
            <a:spLocks noGrp="1"/>
          </p:cNvSpPr>
          <p:nvPr>
            <p:ph type="dt" sz="half" idx="10"/>
          </p:nvPr>
        </p:nvSpPr>
        <p:spPr/>
        <p:txBody>
          <a:bodyPr/>
          <a:lstStyle/>
          <a:p>
            <a:fld id="{C2E2EA63-3505-4D1C-99F5-F69C47829742}" type="datetimeFigureOut">
              <a:rPr lang="en-GB" smtClean="0"/>
              <a:t>20/09/2022</a:t>
            </a:fld>
            <a:endParaRPr lang="en-GB"/>
          </a:p>
        </p:txBody>
      </p:sp>
      <p:sp>
        <p:nvSpPr>
          <p:cNvPr id="6" name="Footer Placeholder 5">
            <a:extLst>
              <a:ext uri="{FF2B5EF4-FFF2-40B4-BE49-F238E27FC236}">
                <a16:creationId xmlns:a16="http://schemas.microsoft.com/office/drawing/2014/main" id="{6D1697B1-CF06-4193-9A70-14C2C279C6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DFC8AC-FC42-4BAD-8803-DB032065B114}"/>
              </a:ext>
            </a:extLst>
          </p:cNvPr>
          <p:cNvSpPr>
            <a:spLocks noGrp="1"/>
          </p:cNvSpPr>
          <p:nvPr>
            <p:ph type="sldNum" sz="quarter" idx="12"/>
          </p:nvPr>
        </p:nvSpPr>
        <p:spPr/>
        <p:txBody>
          <a:bodyPr/>
          <a:lstStyle/>
          <a:p>
            <a:fld id="{64DE5CF9-5E1D-4855-B8E4-73B796C14D36}" type="slidenum">
              <a:rPr lang="en-GB" smtClean="0"/>
              <a:t>‹#›</a:t>
            </a:fld>
            <a:endParaRPr lang="en-GB"/>
          </a:p>
        </p:txBody>
      </p:sp>
    </p:spTree>
    <p:extLst>
      <p:ext uri="{BB962C8B-B14F-4D97-AF65-F5344CB8AC3E}">
        <p14:creationId xmlns:p14="http://schemas.microsoft.com/office/powerpoint/2010/main" val="255893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7559C-3664-4047-8ED5-AC7D48B351F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F0BD91-79E9-44CA-BE90-B5C87AC780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D953A4-CB98-4659-8A07-3FE3C2BF71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FFBF892-3C9D-4BBF-8F85-8E067CC461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3D6167-BE3F-468B-A45A-8C81579555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89365F7-E276-4DA0-9D66-4780ED66777A}"/>
              </a:ext>
            </a:extLst>
          </p:cNvPr>
          <p:cNvSpPr>
            <a:spLocks noGrp="1"/>
          </p:cNvSpPr>
          <p:nvPr>
            <p:ph type="dt" sz="half" idx="10"/>
          </p:nvPr>
        </p:nvSpPr>
        <p:spPr/>
        <p:txBody>
          <a:bodyPr/>
          <a:lstStyle/>
          <a:p>
            <a:fld id="{C2E2EA63-3505-4D1C-99F5-F69C47829742}" type="datetimeFigureOut">
              <a:rPr lang="en-GB" smtClean="0"/>
              <a:t>20/09/2022</a:t>
            </a:fld>
            <a:endParaRPr lang="en-GB"/>
          </a:p>
        </p:txBody>
      </p:sp>
      <p:sp>
        <p:nvSpPr>
          <p:cNvPr id="8" name="Footer Placeholder 7">
            <a:extLst>
              <a:ext uri="{FF2B5EF4-FFF2-40B4-BE49-F238E27FC236}">
                <a16:creationId xmlns:a16="http://schemas.microsoft.com/office/drawing/2014/main" id="{F1841A51-9E8F-49CC-8D8A-D697A964B70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1C5107A-7D5C-45DF-9CD6-B9EF702D4A60}"/>
              </a:ext>
            </a:extLst>
          </p:cNvPr>
          <p:cNvSpPr>
            <a:spLocks noGrp="1"/>
          </p:cNvSpPr>
          <p:nvPr>
            <p:ph type="sldNum" sz="quarter" idx="12"/>
          </p:nvPr>
        </p:nvSpPr>
        <p:spPr/>
        <p:txBody>
          <a:bodyPr/>
          <a:lstStyle/>
          <a:p>
            <a:fld id="{64DE5CF9-5E1D-4855-B8E4-73B796C14D36}" type="slidenum">
              <a:rPr lang="en-GB" smtClean="0"/>
              <a:t>‹#›</a:t>
            </a:fld>
            <a:endParaRPr lang="en-GB"/>
          </a:p>
        </p:txBody>
      </p:sp>
    </p:spTree>
    <p:extLst>
      <p:ext uri="{BB962C8B-B14F-4D97-AF65-F5344CB8AC3E}">
        <p14:creationId xmlns:p14="http://schemas.microsoft.com/office/powerpoint/2010/main" val="2125484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F2715-0BE0-4079-84C2-CC2A692AAB0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5564398-4096-4401-ADAD-2AC4646D4DFD}"/>
              </a:ext>
            </a:extLst>
          </p:cNvPr>
          <p:cNvSpPr>
            <a:spLocks noGrp="1"/>
          </p:cNvSpPr>
          <p:nvPr>
            <p:ph type="dt" sz="half" idx="10"/>
          </p:nvPr>
        </p:nvSpPr>
        <p:spPr/>
        <p:txBody>
          <a:bodyPr/>
          <a:lstStyle/>
          <a:p>
            <a:fld id="{C2E2EA63-3505-4D1C-99F5-F69C47829742}" type="datetimeFigureOut">
              <a:rPr lang="en-GB" smtClean="0"/>
              <a:t>20/09/2022</a:t>
            </a:fld>
            <a:endParaRPr lang="en-GB"/>
          </a:p>
        </p:txBody>
      </p:sp>
      <p:sp>
        <p:nvSpPr>
          <p:cNvPr id="4" name="Footer Placeholder 3">
            <a:extLst>
              <a:ext uri="{FF2B5EF4-FFF2-40B4-BE49-F238E27FC236}">
                <a16:creationId xmlns:a16="http://schemas.microsoft.com/office/drawing/2014/main" id="{F4496B9E-2D7C-4334-8F2C-C6899B310DC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9D9B879-3E86-4726-B610-97D2E856151B}"/>
              </a:ext>
            </a:extLst>
          </p:cNvPr>
          <p:cNvSpPr>
            <a:spLocks noGrp="1"/>
          </p:cNvSpPr>
          <p:nvPr>
            <p:ph type="sldNum" sz="quarter" idx="12"/>
          </p:nvPr>
        </p:nvSpPr>
        <p:spPr/>
        <p:txBody>
          <a:bodyPr/>
          <a:lstStyle/>
          <a:p>
            <a:fld id="{64DE5CF9-5E1D-4855-B8E4-73B796C14D36}" type="slidenum">
              <a:rPr lang="en-GB" smtClean="0"/>
              <a:t>‹#›</a:t>
            </a:fld>
            <a:endParaRPr lang="en-GB"/>
          </a:p>
        </p:txBody>
      </p:sp>
    </p:spTree>
    <p:extLst>
      <p:ext uri="{BB962C8B-B14F-4D97-AF65-F5344CB8AC3E}">
        <p14:creationId xmlns:p14="http://schemas.microsoft.com/office/powerpoint/2010/main" val="1549165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96624E-5406-48B7-859B-BA54C0173B68}"/>
              </a:ext>
            </a:extLst>
          </p:cNvPr>
          <p:cNvSpPr>
            <a:spLocks noGrp="1"/>
          </p:cNvSpPr>
          <p:nvPr>
            <p:ph type="dt" sz="half" idx="10"/>
          </p:nvPr>
        </p:nvSpPr>
        <p:spPr/>
        <p:txBody>
          <a:bodyPr/>
          <a:lstStyle/>
          <a:p>
            <a:fld id="{C2E2EA63-3505-4D1C-99F5-F69C47829742}" type="datetimeFigureOut">
              <a:rPr lang="en-GB" smtClean="0"/>
              <a:t>20/09/2022</a:t>
            </a:fld>
            <a:endParaRPr lang="en-GB"/>
          </a:p>
        </p:txBody>
      </p:sp>
      <p:sp>
        <p:nvSpPr>
          <p:cNvPr id="3" name="Footer Placeholder 2">
            <a:extLst>
              <a:ext uri="{FF2B5EF4-FFF2-40B4-BE49-F238E27FC236}">
                <a16:creationId xmlns:a16="http://schemas.microsoft.com/office/drawing/2014/main" id="{F0295D57-439C-4627-83BD-A96BAEE638D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C7EF095-455A-42D2-BE97-85287ED5C4AD}"/>
              </a:ext>
            </a:extLst>
          </p:cNvPr>
          <p:cNvSpPr>
            <a:spLocks noGrp="1"/>
          </p:cNvSpPr>
          <p:nvPr>
            <p:ph type="sldNum" sz="quarter" idx="12"/>
          </p:nvPr>
        </p:nvSpPr>
        <p:spPr/>
        <p:txBody>
          <a:bodyPr/>
          <a:lstStyle/>
          <a:p>
            <a:fld id="{64DE5CF9-5E1D-4855-B8E4-73B796C14D36}" type="slidenum">
              <a:rPr lang="en-GB" smtClean="0"/>
              <a:t>‹#›</a:t>
            </a:fld>
            <a:endParaRPr lang="en-GB"/>
          </a:p>
        </p:txBody>
      </p:sp>
    </p:spTree>
    <p:extLst>
      <p:ext uri="{BB962C8B-B14F-4D97-AF65-F5344CB8AC3E}">
        <p14:creationId xmlns:p14="http://schemas.microsoft.com/office/powerpoint/2010/main" val="1556018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345FE-4D78-4D3A-A0DC-A9A48AF49C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072A45-5F32-45D3-943F-FF0D250E9B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43D6C9D-FA98-4FDC-B720-EC3B875682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1507B8-E00C-42CF-BDB8-60E6AEE86402}"/>
              </a:ext>
            </a:extLst>
          </p:cNvPr>
          <p:cNvSpPr>
            <a:spLocks noGrp="1"/>
          </p:cNvSpPr>
          <p:nvPr>
            <p:ph type="dt" sz="half" idx="10"/>
          </p:nvPr>
        </p:nvSpPr>
        <p:spPr/>
        <p:txBody>
          <a:bodyPr/>
          <a:lstStyle/>
          <a:p>
            <a:fld id="{C2E2EA63-3505-4D1C-99F5-F69C47829742}" type="datetimeFigureOut">
              <a:rPr lang="en-GB" smtClean="0"/>
              <a:t>20/09/2022</a:t>
            </a:fld>
            <a:endParaRPr lang="en-GB"/>
          </a:p>
        </p:txBody>
      </p:sp>
      <p:sp>
        <p:nvSpPr>
          <p:cNvPr id="6" name="Footer Placeholder 5">
            <a:extLst>
              <a:ext uri="{FF2B5EF4-FFF2-40B4-BE49-F238E27FC236}">
                <a16:creationId xmlns:a16="http://schemas.microsoft.com/office/drawing/2014/main" id="{23BDF623-1155-415B-B18E-328EE36E81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B5CB2F-E091-429A-B718-11482711450C}"/>
              </a:ext>
            </a:extLst>
          </p:cNvPr>
          <p:cNvSpPr>
            <a:spLocks noGrp="1"/>
          </p:cNvSpPr>
          <p:nvPr>
            <p:ph type="sldNum" sz="quarter" idx="12"/>
          </p:nvPr>
        </p:nvSpPr>
        <p:spPr/>
        <p:txBody>
          <a:bodyPr/>
          <a:lstStyle/>
          <a:p>
            <a:fld id="{64DE5CF9-5E1D-4855-B8E4-73B796C14D36}" type="slidenum">
              <a:rPr lang="en-GB" smtClean="0"/>
              <a:t>‹#›</a:t>
            </a:fld>
            <a:endParaRPr lang="en-GB"/>
          </a:p>
        </p:txBody>
      </p:sp>
    </p:spTree>
    <p:extLst>
      <p:ext uri="{BB962C8B-B14F-4D97-AF65-F5344CB8AC3E}">
        <p14:creationId xmlns:p14="http://schemas.microsoft.com/office/powerpoint/2010/main" val="262673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FFCF8-494D-400B-AA29-D1DD4047C0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50CBA7F-840B-4C3D-9008-2DF8C8792A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97C5E60-467F-4933-B17F-085A91EF49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B2B15C-6E9A-4678-9FA2-3EDD1718CA55}"/>
              </a:ext>
            </a:extLst>
          </p:cNvPr>
          <p:cNvSpPr>
            <a:spLocks noGrp="1"/>
          </p:cNvSpPr>
          <p:nvPr>
            <p:ph type="dt" sz="half" idx="10"/>
          </p:nvPr>
        </p:nvSpPr>
        <p:spPr/>
        <p:txBody>
          <a:bodyPr/>
          <a:lstStyle/>
          <a:p>
            <a:fld id="{C2E2EA63-3505-4D1C-99F5-F69C47829742}" type="datetimeFigureOut">
              <a:rPr lang="en-GB" smtClean="0"/>
              <a:t>20/09/2022</a:t>
            </a:fld>
            <a:endParaRPr lang="en-GB"/>
          </a:p>
        </p:txBody>
      </p:sp>
      <p:sp>
        <p:nvSpPr>
          <p:cNvPr id="6" name="Footer Placeholder 5">
            <a:extLst>
              <a:ext uri="{FF2B5EF4-FFF2-40B4-BE49-F238E27FC236}">
                <a16:creationId xmlns:a16="http://schemas.microsoft.com/office/drawing/2014/main" id="{946D45FC-8EEE-4384-AB4C-8B3ADA362B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3A1EB8-462E-4F97-A781-D3C85BF21326}"/>
              </a:ext>
            </a:extLst>
          </p:cNvPr>
          <p:cNvSpPr>
            <a:spLocks noGrp="1"/>
          </p:cNvSpPr>
          <p:nvPr>
            <p:ph type="sldNum" sz="quarter" idx="12"/>
          </p:nvPr>
        </p:nvSpPr>
        <p:spPr/>
        <p:txBody>
          <a:bodyPr/>
          <a:lstStyle/>
          <a:p>
            <a:fld id="{64DE5CF9-5E1D-4855-B8E4-73B796C14D36}" type="slidenum">
              <a:rPr lang="en-GB" smtClean="0"/>
              <a:t>‹#›</a:t>
            </a:fld>
            <a:endParaRPr lang="en-GB"/>
          </a:p>
        </p:txBody>
      </p:sp>
    </p:spTree>
    <p:extLst>
      <p:ext uri="{BB962C8B-B14F-4D97-AF65-F5344CB8AC3E}">
        <p14:creationId xmlns:p14="http://schemas.microsoft.com/office/powerpoint/2010/main" val="995802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D43A84-49FE-448D-8423-543F392DD1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E780D7A-65C8-4C7D-8F34-E749A0DADA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027B15-0106-4002-85EC-8939B7984C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2EA63-3505-4D1C-99F5-F69C47829742}" type="datetimeFigureOut">
              <a:rPr lang="en-GB" smtClean="0"/>
              <a:t>20/09/2022</a:t>
            </a:fld>
            <a:endParaRPr lang="en-GB"/>
          </a:p>
        </p:txBody>
      </p:sp>
      <p:sp>
        <p:nvSpPr>
          <p:cNvPr id="5" name="Footer Placeholder 4">
            <a:extLst>
              <a:ext uri="{FF2B5EF4-FFF2-40B4-BE49-F238E27FC236}">
                <a16:creationId xmlns:a16="http://schemas.microsoft.com/office/drawing/2014/main" id="{E99755A0-067C-4561-A538-9AA71437AB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D49CD86-EC43-4C48-B41D-3985AD8AB0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DE5CF9-5E1D-4855-B8E4-73B796C14D36}" type="slidenum">
              <a:rPr lang="en-GB" smtClean="0"/>
              <a:t>‹#›</a:t>
            </a:fld>
            <a:endParaRPr lang="en-GB"/>
          </a:p>
        </p:txBody>
      </p:sp>
    </p:spTree>
    <p:extLst>
      <p:ext uri="{BB962C8B-B14F-4D97-AF65-F5344CB8AC3E}">
        <p14:creationId xmlns:p14="http://schemas.microsoft.com/office/powerpoint/2010/main" val="454102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_LJwNoxwqGM&amp;ab_channel=Pop%27n%27Olly" TargetMode="Externa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hyperlink" Target="https://www.youtube.com/watch?v=MidJR581irA&amp;t=31s&amp;ab_channel=Biography"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EDC8D2A-4219-49A5-96EA-197C1BA4BB2F}"/>
              </a:ext>
            </a:extLst>
          </p:cNvPr>
          <p:cNvSpPr>
            <a:spLocks noGrp="1"/>
          </p:cNvSpPr>
          <p:nvPr>
            <p:ph idx="1"/>
          </p:nvPr>
        </p:nvSpPr>
        <p:spPr>
          <a:xfrm>
            <a:off x="838200" y="548640"/>
            <a:ext cx="10515600" cy="5628323"/>
          </a:xfrm>
        </p:spPr>
        <p:txBody>
          <a:bodyPr>
            <a:normAutofit fontScale="85000" lnSpcReduction="20000"/>
          </a:bodyPr>
          <a:lstStyle/>
          <a:p>
            <a:pPr marL="0" indent="0">
              <a:buNone/>
            </a:pPr>
            <a:r>
              <a:rPr lang="en-GB" dirty="0"/>
              <a:t>This </a:t>
            </a:r>
            <a:r>
              <a:rPr lang="en-GB" dirty="0" err="1"/>
              <a:t>powerpoint</a:t>
            </a:r>
            <a:r>
              <a:rPr lang="en-GB" dirty="0"/>
              <a:t> was made by </a:t>
            </a:r>
            <a:r>
              <a:rPr lang="en-GB" dirty="0" err="1"/>
              <a:t>diversity_mel</a:t>
            </a:r>
            <a:r>
              <a:rPr lang="en-GB" dirty="0"/>
              <a:t>.  It is part of a large series designed to encourage debate and discussion around issues of equality in a bid to make more children happier and thoughtful. You can find more assemblies/ discussion ppts on my website.</a:t>
            </a:r>
          </a:p>
          <a:p>
            <a:pPr marL="0" indent="0">
              <a:buNone/>
            </a:pPr>
            <a:endParaRPr lang="en-GB" dirty="0"/>
          </a:p>
          <a:p>
            <a:pPr marL="0" indent="0">
              <a:buNone/>
            </a:pPr>
            <a:r>
              <a:rPr lang="en-GB" dirty="0"/>
              <a:t>My website is </a:t>
            </a:r>
            <a:r>
              <a:rPr lang="en-GB" dirty="0">
                <a:solidFill>
                  <a:schemeClr val="accent1">
                    <a:lumMod val="75000"/>
                  </a:schemeClr>
                </a:solidFill>
              </a:rPr>
              <a:t>www.diversitymel.com</a:t>
            </a:r>
          </a:p>
          <a:p>
            <a:pPr marL="0" indent="0">
              <a:buNone/>
            </a:pPr>
            <a:endParaRPr lang="en-GB" dirty="0"/>
          </a:p>
          <a:p>
            <a:pPr marL="0" indent="0">
              <a:buNone/>
            </a:pPr>
            <a:r>
              <a:rPr lang="en-GB" dirty="0"/>
              <a:t>You can email me via my website too. I love to hear how you’ve used my </a:t>
            </a:r>
            <a:r>
              <a:rPr lang="en-GB" dirty="0" err="1"/>
              <a:t>powerpoints</a:t>
            </a:r>
            <a:r>
              <a:rPr lang="en-GB" dirty="0"/>
              <a:t> and to get your ideas for any you’d like me to make.</a:t>
            </a:r>
          </a:p>
          <a:p>
            <a:pPr marL="0" indent="0">
              <a:buNone/>
            </a:pPr>
            <a:endParaRPr lang="en-GB" dirty="0"/>
          </a:p>
          <a:p>
            <a:pPr marL="0" indent="0">
              <a:buNone/>
            </a:pPr>
            <a:r>
              <a:rPr lang="en-GB" dirty="0"/>
              <a:t>	   You can follow my work on Instagram @diversity_mel</a:t>
            </a:r>
          </a:p>
          <a:p>
            <a:pPr marL="0" indent="0">
              <a:buNone/>
            </a:pPr>
            <a:endParaRPr lang="en-GB" dirty="0"/>
          </a:p>
          <a:p>
            <a:pPr marL="0" indent="0">
              <a:buNone/>
            </a:pPr>
            <a:endParaRPr lang="en-GB" dirty="0"/>
          </a:p>
          <a:p>
            <a:pPr marL="0" indent="0">
              <a:buNone/>
            </a:pPr>
            <a:r>
              <a:rPr lang="en-GB" dirty="0"/>
              <a:t>Please do share my </a:t>
            </a:r>
            <a:r>
              <a:rPr lang="en-GB" dirty="0" err="1"/>
              <a:t>powerpoints</a:t>
            </a:r>
            <a:r>
              <a:rPr lang="en-GB" dirty="0"/>
              <a:t> with other teachers who may be interested. </a:t>
            </a:r>
          </a:p>
          <a:p>
            <a:pPr marL="0" indent="0">
              <a:buNone/>
            </a:pPr>
            <a:endParaRPr lang="en-GB" dirty="0"/>
          </a:p>
          <a:p>
            <a:pPr marL="0" indent="0">
              <a:buNone/>
            </a:pPr>
            <a:r>
              <a:rPr lang="en-GB" dirty="0"/>
              <a:t>Please note: I make no money from making and distributing these resources. </a:t>
            </a:r>
          </a:p>
          <a:p>
            <a:pPr marL="0" indent="0">
              <a:buNone/>
            </a:pPr>
            <a:endParaRPr lang="en-GB" dirty="0"/>
          </a:p>
        </p:txBody>
      </p:sp>
      <p:pic>
        <p:nvPicPr>
          <p:cNvPr id="1028" name="Picture 4" descr="Image result for instagram">
            <a:extLst>
              <a:ext uri="{FF2B5EF4-FFF2-40B4-BE49-F238E27FC236}">
                <a16:creationId xmlns:a16="http://schemas.microsoft.com/office/drawing/2014/main" id="{5D544E76-BDE4-4746-A35C-F294A7128C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96" t="10476" r="19996" b="9207"/>
          <a:stretch/>
        </p:blipFill>
        <p:spPr bwMode="auto">
          <a:xfrm>
            <a:off x="1019657" y="3902115"/>
            <a:ext cx="857250" cy="87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450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The National Physical Laboratory's Pilot Automatic Computing Engine (ACE)  electronic computer, featuring 800 vacuum … | Alan turing, Computer  history, Old computers">
            <a:extLst>
              <a:ext uri="{FF2B5EF4-FFF2-40B4-BE49-F238E27FC236}">
                <a16:creationId xmlns:a16="http://schemas.microsoft.com/office/drawing/2014/main" id="{719A9B07-4226-B4DF-FE2D-749D86516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2880" y="910590"/>
            <a:ext cx="6096000" cy="4457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8AFB454-1B4D-C208-4AF4-545B0E1F7DAC}"/>
              </a:ext>
            </a:extLst>
          </p:cNvPr>
          <p:cNvSpPr/>
          <p:nvPr/>
        </p:nvSpPr>
        <p:spPr>
          <a:xfrm>
            <a:off x="518160" y="822960"/>
            <a:ext cx="4246880" cy="23164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After the war, Alan continued to work on machines.  He invented the Automatic Computing Engine, </a:t>
            </a:r>
          </a:p>
          <a:p>
            <a:pPr algn="ctr"/>
            <a:r>
              <a:rPr lang="en-GB" sz="2400" dirty="0">
                <a:solidFill>
                  <a:schemeClr val="tx1"/>
                </a:solidFill>
              </a:rPr>
              <a:t>or ACE for short.</a:t>
            </a:r>
          </a:p>
        </p:txBody>
      </p:sp>
      <p:sp>
        <p:nvSpPr>
          <p:cNvPr id="4" name="Rectangle: Rounded Corners 3">
            <a:extLst>
              <a:ext uri="{FF2B5EF4-FFF2-40B4-BE49-F238E27FC236}">
                <a16:creationId xmlns:a16="http://schemas.microsoft.com/office/drawing/2014/main" id="{303E2130-841E-5559-684C-BA0E8C52B68D}"/>
              </a:ext>
            </a:extLst>
          </p:cNvPr>
          <p:cNvSpPr/>
          <p:nvPr/>
        </p:nvSpPr>
        <p:spPr>
          <a:xfrm>
            <a:off x="1046480" y="3718561"/>
            <a:ext cx="3860800" cy="23164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The ACE was the very first digital computer, able to solve problems and store information in its memory.</a:t>
            </a:r>
          </a:p>
        </p:txBody>
      </p:sp>
    </p:spTree>
    <p:extLst>
      <p:ext uri="{BB962C8B-B14F-4D97-AF65-F5344CB8AC3E}">
        <p14:creationId xmlns:p14="http://schemas.microsoft.com/office/powerpoint/2010/main" val="151197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uring Test, Fields of study, Abstract, Principal terms">
            <a:extLst>
              <a:ext uri="{FF2B5EF4-FFF2-40B4-BE49-F238E27FC236}">
                <a16:creationId xmlns:a16="http://schemas.microsoft.com/office/drawing/2014/main" id="{B3A66EF3-7BAD-091D-3525-972A5E040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79412"/>
            <a:ext cx="5620553" cy="34921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CC72260-B735-16DC-8488-21ED0A68ADE7}"/>
              </a:ext>
            </a:extLst>
          </p:cNvPr>
          <p:cNvSpPr/>
          <p:nvPr/>
        </p:nvSpPr>
        <p:spPr>
          <a:xfrm>
            <a:off x="355600" y="551498"/>
            <a:ext cx="4297680" cy="184626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Alan also invented a brilliant test for working out if a machine could really ‘think’.</a:t>
            </a:r>
          </a:p>
        </p:txBody>
      </p:sp>
      <p:sp>
        <p:nvSpPr>
          <p:cNvPr id="3" name="Thought Bubble: Cloud 2">
            <a:extLst>
              <a:ext uri="{FF2B5EF4-FFF2-40B4-BE49-F238E27FC236}">
                <a16:creationId xmlns:a16="http://schemas.microsoft.com/office/drawing/2014/main" id="{3787CF8F-9461-1B2F-F5BA-DCE5661FAF1B}"/>
              </a:ext>
            </a:extLst>
          </p:cNvPr>
          <p:cNvSpPr/>
          <p:nvPr/>
        </p:nvSpPr>
        <p:spPr>
          <a:xfrm>
            <a:off x="7456170" y="3332479"/>
            <a:ext cx="3114040" cy="2316481"/>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Do you think some machines would pass the Turing Test now?</a:t>
            </a:r>
          </a:p>
        </p:txBody>
      </p:sp>
      <p:sp>
        <p:nvSpPr>
          <p:cNvPr id="4" name="Rectangle: Rounded Corners 3">
            <a:extLst>
              <a:ext uri="{FF2B5EF4-FFF2-40B4-BE49-F238E27FC236}">
                <a16:creationId xmlns:a16="http://schemas.microsoft.com/office/drawing/2014/main" id="{AA413216-9D1F-1499-3B1A-0B0B189FD666}"/>
              </a:ext>
            </a:extLst>
          </p:cNvPr>
          <p:cNvSpPr/>
          <p:nvPr/>
        </p:nvSpPr>
        <p:spPr>
          <a:xfrm>
            <a:off x="505460" y="2674938"/>
            <a:ext cx="6263640" cy="363156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A machine and a person are hidden in different rooms.  Another person has a typed ‘conversation’ with both of them, asking them the same questions.   If the questioner cannot work out which one is the machine and which one is the human then Alan said that proves the machine is ‘intelligent’ and can ‘think’.</a:t>
            </a:r>
          </a:p>
        </p:txBody>
      </p:sp>
      <p:sp>
        <p:nvSpPr>
          <p:cNvPr id="5" name="Rectangle: Rounded Corners 4">
            <a:extLst>
              <a:ext uri="{FF2B5EF4-FFF2-40B4-BE49-F238E27FC236}">
                <a16:creationId xmlns:a16="http://schemas.microsoft.com/office/drawing/2014/main" id="{C5BB96E9-B208-D868-F043-A3CF7CE8396B}"/>
              </a:ext>
            </a:extLst>
          </p:cNvPr>
          <p:cNvSpPr/>
          <p:nvPr/>
        </p:nvSpPr>
        <p:spPr>
          <a:xfrm>
            <a:off x="7456170" y="4307205"/>
            <a:ext cx="3525520" cy="184626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Alan called it the Imitation Game, but we know it as the Turing Test</a:t>
            </a:r>
          </a:p>
        </p:txBody>
      </p:sp>
      <p:sp>
        <p:nvSpPr>
          <p:cNvPr id="6" name="Rectangle: Rounded Corners 5">
            <a:extLst>
              <a:ext uri="{FF2B5EF4-FFF2-40B4-BE49-F238E27FC236}">
                <a16:creationId xmlns:a16="http://schemas.microsoft.com/office/drawing/2014/main" id="{75E6DD3F-25FA-489D-2422-A79D29BE0204}"/>
              </a:ext>
            </a:extLst>
          </p:cNvPr>
          <p:cNvSpPr/>
          <p:nvPr/>
        </p:nvSpPr>
        <p:spPr>
          <a:xfrm>
            <a:off x="2647716" y="2899092"/>
            <a:ext cx="4396740" cy="222504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People can’t agree.  Some say we do have intelligent machines who can think and others say we aren’t there yet.</a:t>
            </a:r>
          </a:p>
        </p:txBody>
      </p:sp>
    </p:spTree>
    <p:extLst>
      <p:ext uri="{BB962C8B-B14F-4D97-AF65-F5344CB8AC3E}">
        <p14:creationId xmlns:p14="http://schemas.microsoft.com/office/powerpoint/2010/main" val="272292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5" grpId="1"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1EF178B-B747-0351-10D0-F77B5E3CFD6D}"/>
              </a:ext>
            </a:extLst>
          </p:cNvPr>
          <p:cNvSpPr/>
          <p:nvPr/>
        </p:nvSpPr>
        <p:spPr>
          <a:xfrm>
            <a:off x="441960" y="711200"/>
            <a:ext cx="5069840" cy="1524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Sadly, things went terribly wrong for Alan in the early 1950s.</a:t>
            </a:r>
          </a:p>
        </p:txBody>
      </p:sp>
      <p:sp>
        <p:nvSpPr>
          <p:cNvPr id="5" name="Rectangle: Rounded Corners 4">
            <a:extLst>
              <a:ext uri="{FF2B5EF4-FFF2-40B4-BE49-F238E27FC236}">
                <a16:creationId xmlns:a16="http://schemas.microsoft.com/office/drawing/2014/main" id="{10EB0340-DC61-526B-03D3-784CF540E434}"/>
              </a:ext>
            </a:extLst>
          </p:cNvPr>
          <p:cNvSpPr/>
          <p:nvPr/>
        </p:nvSpPr>
        <p:spPr>
          <a:xfrm>
            <a:off x="568960" y="2713990"/>
            <a:ext cx="5527040" cy="295402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Alan was gay at a time when this was illegal in the UK.  In 1952 he was taken to court and given a terrible choice.  He could either go to prison or have a medical treatment designed to stop his romantic feelings.</a:t>
            </a:r>
          </a:p>
        </p:txBody>
      </p:sp>
      <p:sp>
        <p:nvSpPr>
          <p:cNvPr id="7" name="Thought Bubble: Cloud 6">
            <a:extLst>
              <a:ext uri="{FF2B5EF4-FFF2-40B4-BE49-F238E27FC236}">
                <a16:creationId xmlns:a16="http://schemas.microsoft.com/office/drawing/2014/main" id="{02CB7C33-354B-5495-0792-B07BDC653609}"/>
              </a:ext>
            </a:extLst>
          </p:cNvPr>
          <p:cNvSpPr/>
          <p:nvPr/>
        </p:nvSpPr>
        <p:spPr>
          <a:xfrm>
            <a:off x="4251960" y="3429000"/>
            <a:ext cx="3114040" cy="2316481"/>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How do you think Alan felt about this terrible choice.?</a:t>
            </a:r>
          </a:p>
        </p:txBody>
      </p:sp>
      <p:pic>
        <p:nvPicPr>
          <p:cNvPr id="8" name="Picture 4" descr="Alan Turing - &quot;The father Artificial Intelligence&quot; : r/ColorizedHistory">
            <a:extLst>
              <a:ext uri="{FF2B5EF4-FFF2-40B4-BE49-F238E27FC236}">
                <a16:creationId xmlns:a16="http://schemas.microsoft.com/office/drawing/2014/main" id="{1B671CF4-46C9-BD46-A13D-015165767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4513" y="711200"/>
            <a:ext cx="3711185" cy="52019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72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lan Turing | Biography, Facts, Computer, Machine, Education, &amp; Death |  Britannica">
            <a:extLst>
              <a:ext uri="{FF2B5EF4-FFF2-40B4-BE49-F238E27FC236}">
                <a16:creationId xmlns:a16="http://schemas.microsoft.com/office/drawing/2014/main" id="{AAA16173-EE8C-390F-8852-51CDC20C3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7680" y="880622"/>
            <a:ext cx="3816668" cy="50967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E7B8FDBA-FDC8-5087-117D-277750150D0C}"/>
              </a:ext>
            </a:extLst>
          </p:cNvPr>
          <p:cNvSpPr/>
          <p:nvPr/>
        </p:nvSpPr>
        <p:spPr>
          <a:xfrm>
            <a:off x="1354772" y="3651888"/>
            <a:ext cx="5069840" cy="213106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Alan didn’t want to go to prison so chose the medical treatment, but it made it made him feel terrible and sadly he was found dead in </a:t>
            </a:r>
            <a:r>
              <a:rPr lang="en-GB" sz="2400">
                <a:solidFill>
                  <a:schemeClr val="tx1"/>
                </a:solidFill>
              </a:rPr>
              <a:t>1954. </a:t>
            </a:r>
            <a:endParaRPr lang="en-GB" sz="2400" dirty="0">
              <a:solidFill>
                <a:schemeClr val="tx1"/>
              </a:solidFill>
            </a:endParaRPr>
          </a:p>
        </p:txBody>
      </p:sp>
      <p:sp>
        <p:nvSpPr>
          <p:cNvPr id="5" name="Rectangle: Rounded Corners 4">
            <a:extLst>
              <a:ext uri="{FF2B5EF4-FFF2-40B4-BE49-F238E27FC236}">
                <a16:creationId xmlns:a16="http://schemas.microsoft.com/office/drawing/2014/main" id="{C9813CA3-1DB1-78A8-A0FC-F709549CF560}"/>
              </a:ext>
            </a:extLst>
          </p:cNvPr>
          <p:cNvSpPr/>
          <p:nvPr/>
        </p:nvSpPr>
        <p:spPr>
          <a:xfrm>
            <a:off x="538480" y="1075054"/>
            <a:ext cx="5069840" cy="213105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Now we know that being gay is just another way of being a human and that it’s not something we can or should try and change, but in the 1950s people hadn’t learned that yet.</a:t>
            </a:r>
          </a:p>
        </p:txBody>
      </p:sp>
    </p:spTree>
    <p:extLst>
      <p:ext uri="{BB962C8B-B14F-4D97-AF65-F5344CB8AC3E}">
        <p14:creationId xmlns:p14="http://schemas.microsoft.com/office/powerpoint/2010/main" val="121939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The World-First Alan Turing Fifty Pence Coin">
            <a:extLst>
              <a:ext uri="{FF2B5EF4-FFF2-40B4-BE49-F238E27FC236}">
                <a16:creationId xmlns:a16="http://schemas.microsoft.com/office/drawing/2014/main" id="{05A0590E-EF44-A8BE-36D1-CB832AD4EB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3364" y="339022"/>
            <a:ext cx="2131060" cy="2131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Alan Turing to be the face of Britain's new £50 note - We Rep STEM">
            <a:extLst>
              <a:ext uri="{FF2B5EF4-FFF2-40B4-BE49-F238E27FC236}">
                <a16:creationId xmlns:a16="http://schemas.microsoft.com/office/drawing/2014/main" id="{4F780561-905D-985A-5D13-87127E7431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03" t="10547" r="7714" b="12142"/>
          <a:stretch/>
        </p:blipFill>
        <p:spPr bwMode="auto">
          <a:xfrm>
            <a:off x="8595360" y="1086926"/>
            <a:ext cx="3048000" cy="1841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8" name="Picture 14" descr="Alan Turing Memorial - Wikipedia">
            <a:extLst>
              <a:ext uri="{FF2B5EF4-FFF2-40B4-BE49-F238E27FC236}">
                <a16:creationId xmlns:a16="http://schemas.microsoft.com/office/drawing/2014/main" id="{A78C5EB6-EB22-CA4D-C07A-895F4B9ED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563" y="2773907"/>
            <a:ext cx="5558155" cy="37209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0" name="Picture 16" descr="Alan Turing: visionary, war hero and the only choice for the £50 note">
            <a:extLst>
              <a:ext uri="{FF2B5EF4-FFF2-40B4-BE49-F238E27FC236}">
                <a16:creationId xmlns:a16="http://schemas.microsoft.com/office/drawing/2014/main" id="{48B08C92-A6A2-5AB6-CBE7-598D2840C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9787" y="3319688"/>
            <a:ext cx="4233547" cy="3175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40AD651-AB45-52AE-9F42-14F948492042}"/>
              </a:ext>
            </a:extLst>
          </p:cNvPr>
          <p:cNvSpPr/>
          <p:nvPr/>
        </p:nvSpPr>
        <p:spPr>
          <a:xfrm>
            <a:off x="406399" y="408940"/>
            <a:ext cx="5192239" cy="258826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In 2009 the British Government apologised for how Alan had been treated.  Now, he is praised as a true hero.  He appears on money, statues of him have been built and awards named after him.</a:t>
            </a:r>
          </a:p>
        </p:txBody>
      </p:sp>
    </p:spTree>
    <p:extLst>
      <p:ext uri="{BB962C8B-B14F-4D97-AF65-F5344CB8AC3E}">
        <p14:creationId xmlns:p14="http://schemas.microsoft.com/office/powerpoint/2010/main" val="399254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barn(inVertical)">
                                      <p:cBhvr>
                                        <p:cTn id="7" dur="500"/>
                                        <p:tgtEl>
                                          <p:spTgt spid="1032"/>
                                        </p:tgtEl>
                                      </p:cBhvr>
                                    </p:animEffect>
                                  </p:childTnLst>
                                </p:cTn>
                              </p:par>
                              <p:par>
                                <p:cTn id="8" presetID="16" presetClass="entr" presetSubtype="21"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barn(inVertical)">
                                      <p:cBhvr>
                                        <p:cTn id="10" dur="500"/>
                                        <p:tgtEl>
                                          <p:spTgt spid="10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40"/>
                                        </p:tgtEl>
                                        <p:attrNameLst>
                                          <p:attrName>style.visibility</p:attrName>
                                        </p:attrNameLst>
                                      </p:cBhvr>
                                      <p:to>
                                        <p:strVal val="visible"/>
                                      </p:to>
                                    </p:set>
                                    <p:animEffect transition="in" filter="wipe(down)">
                                      <p:cBhvr>
                                        <p:cTn id="15"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0700444F-EE1F-F2C7-1C11-CE357E4A375B}"/>
              </a:ext>
            </a:extLst>
          </p:cNvPr>
          <p:cNvPicPr>
            <a:picLocks noChangeAspect="1"/>
          </p:cNvPicPr>
          <p:nvPr/>
        </p:nvPicPr>
        <p:blipFill>
          <a:blip r:embed="rId3"/>
          <a:stretch>
            <a:fillRect/>
          </a:stretch>
        </p:blipFill>
        <p:spPr>
          <a:xfrm>
            <a:off x="978446" y="477468"/>
            <a:ext cx="5136798" cy="2951531"/>
          </a:xfrm>
          <a:prstGeom prst="rect">
            <a:avLst/>
          </a:prstGeom>
        </p:spPr>
      </p:pic>
      <p:pic>
        <p:nvPicPr>
          <p:cNvPr id="5" name="Picture 4">
            <a:hlinkClick r:id="rId4"/>
            <a:extLst>
              <a:ext uri="{FF2B5EF4-FFF2-40B4-BE49-F238E27FC236}">
                <a16:creationId xmlns:a16="http://schemas.microsoft.com/office/drawing/2014/main" id="{FBF31667-9EAA-ECAC-673F-E466A9C0461B}"/>
              </a:ext>
            </a:extLst>
          </p:cNvPr>
          <p:cNvPicPr>
            <a:picLocks noChangeAspect="1"/>
          </p:cNvPicPr>
          <p:nvPr/>
        </p:nvPicPr>
        <p:blipFill>
          <a:blip r:embed="rId5"/>
          <a:stretch>
            <a:fillRect/>
          </a:stretch>
        </p:blipFill>
        <p:spPr>
          <a:xfrm>
            <a:off x="6513105" y="2585668"/>
            <a:ext cx="5421115" cy="3102027"/>
          </a:xfrm>
          <a:prstGeom prst="rect">
            <a:avLst/>
          </a:prstGeom>
        </p:spPr>
      </p:pic>
      <p:sp>
        <p:nvSpPr>
          <p:cNvPr id="6" name="Rectangle: Rounded Corners 5">
            <a:extLst>
              <a:ext uri="{FF2B5EF4-FFF2-40B4-BE49-F238E27FC236}">
                <a16:creationId xmlns:a16="http://schemas.microsoft.com/office/drawing/2014/main" id="{C4B56478-6329-695B-8E31-97A4AE7D96E8}"/>
              </a:ext>
            </a:extLst>
          </p:cNvPr>
          <p:cNvSpPr/>
          <p:nvPr/>
        </p:nvSpPr>
        <p:spPr>
          <a:xfrm>
            <a:off x="1096736" y="4025900"/>
            <a:ext cx="4694464" cy="21209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Find out more by clicking on the pictures to watch videos about Alan Turing.</a:t>
            </a:r>
          </a:p>
        </p:txBody>
      </p:sp>
    </p:spTree>
    <p:extLst>
      <p:ext uri="{BB962C8B-B14F-4D97-AF65-F5344CB8AC3E}">
        <p14:creationId xmlns:p14="http://schemas.microsoft.com/office/powerpoint/2010/main" val="3787991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lan Turing | computerscientists">
            <a:extLst>
              <a:ext uri="{FF2B5EF4-FFF2-40B4-BE49-F238E27FC236}">
                <a16:creationId xmlns:a16="http://schemas.microsoft.com/office/drawing/2014/main" id="{3340526B-9643-9D79-5C8F-D986FAFF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1660" y="850898"/>
            <a:ext cx="4316340" cy="48793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hought Bubble: Cloud 1">
            <a:extLst>
              <a:ext uri="{FF2B5EF4-FFF2-40B4-BE49-F238E27FC236}">
                <a16:creationId xmlns:a16="http://schemas.microsoft.com/office/drawing/2014/main" id="{3A50506D-CC89-30AA-C132-FB90B59892AE}"/>
              </a:ext>
            </a:extLst>
          </p:cNvPr>
          <p:cNvSpPr/>
          <p:nvPr/>
        </p:nvSpPr>
        <p:spPr>
          <a:xfrm>
            <a:off x="436880" y="537206"/>
            <a:ext cx="3383280" cy="2561593"/>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What do you think we can learn from Alan Turing, his life and experiences?</a:t>
            </a:r>
          </a:p>
        </p:txBody>
      </p:sp>
      <p:sp>
        <p:nvSpPr>
          <p:cNvPr id="3" name="Thought Bubble: Cloud 2">
            <a:extLst>
              <a:ext uri="{FF2B5EF4-FFF2-40B4-BE49-F238E27FC236}">
                <a16:creationId xmlns:a16="http://schemas.microsoft.com/office/drawing/2014/main" id="{889560DA-35FF-1C13-A93C-E3596769664C}"/>
              </a:ext>
            </a:extLst>
          </p:cNvPr>
          <p:cNvSpPr/>
          <p:nvPr/>
        </p:nvSpPr>
        <p:spPr>
          <a:xfrm>
            <a:off x="3506860" y="2138042"/>
            <a:ext cx="3200400" cy="1921513"/>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Do you think Alan deserves to be called a hero?</a:t>
            </a:r>
          </a:p>
        </p:txBody>
      </p:sp>
      <p:sp>
        <p:nvSpPr>
          <p:cNvPr id="4" name="Thought Bubble: Cloud 3">
            <a:extLst>
              <a:ext uri="{FF2B5EF4-FFF2-40B4-BE49-F238E27FC236}">
                <a16:creationId xmlns:a16="http://schemas.microsoft.com/office/drawing/2014/main" id="{848841C6-5524-7999-1CBF-A9942DA6D38C}"/>
              </a:ext>
            </a:extLst>
          </p:cNvPr>
          <p:cNvSpPr/>
          <p:nvPr/>
        </p:nvSpPr>
        <p:spPr>
          <a:xfrm>
            <a:off x="790720" y="4059555"/>
            <a:ext cx="3200400" cy="1921513"/>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What do you think about how he was treated ?</a:t>
            </a:r>
          </a:p>
        </p:txBody>
      </p:sp>
    </p:spTree>
    <p:extLst>
      <p:ext uri="{BB962C8B-B14F-4D97-AF65-F5344CB8AC3E}">
        <p14:creationId xmlns:p14="http://schemas.microsoft.com/office/powerpoint/2010/main" val="754686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EDC8D2A-4219-49A5-96EA-197C1BA4BB2F}"/>
              </a:ext>
            </a:extLst>
          </p:cNvPr>
          <p:cNvSpPr>
            <a:spLocks noGrp="1"/>
          </p:cNvSpPr>
          <p:nvPr>
            <p:ph idx="1"/>
          </p:nvPr>
        </p:nvSpPr>
        <p:spPr>
          <a:xfrm>
            <a:off x="838200" y="548640"/>
            <a:ext cx="10515600" cy="6014720"/>
          </a:xfrm>
        </p:spPr>
        <p:txBody>
          <a:bodyPr>
            <a:normAutofit fontScale="92500" lnSpcReduction="20000"/>
          </a:bodyPr>
          <a:lstStyle/>
          <a:p>
            <a:pPr marL="0" indent="0">
              <a:buNone/>
            </a:pPr>
            <a:r>
              <a:rPr lang="en-GB" dirty="0"/>
              <a:t>This </a:t>
            </a:r>
            <a:r>
              <a:rPr lang="en-GB" dirty="0" err="1"/>
              <a:t>powerpoint</a:t>
            </a:r>
            <a:r>
              <a:rPr lang="en-GB" dirty="0"/>
              <a:t> was made by </a:t>
            </a:r>
            <a:r>
              <a:rPr lang="en-GB" dirty="0" err="1"/>
              <a:t>diversity_mel</a:t>
            </a:r>
            <a:r>
              <a:rPr lang="en-GB" dirty="0"/>
              <a:t>.  It is part of a large series designed to encourage debate and discussion around issues of equality in a bid to make more children happier and thoughtful. You can find more assemblies/ discussion ppts on my website.</a:t>
            </a:r>
          </a:p>
          <a:p>
            <a:pPr marL="0" indent="0">
              <a:buNone/>
            </a:pPr>
            <a:endParaRPr lang="en-GB" dirty="0"/>
          </a:p>
          <a:p>
            <a:pPr marL="0" indent="0">
              <a:buNone/>
            </a:pPr>
            <a:r>
              <a:rPr lang="en-GB" dirty="0"/>
              <a:t>My website is </a:t>
            </a:r>
            <a:r>
              <a:rPr lang="en-GB" dirty="0">
                <a:solidFill>
                  <a:schemeClr val="accent1">
                    <a:lumMod val="75000"/>
                  </a:schemeClr>
                </a:solidFill>
              </a:rPr>
              <a:t>www.diversitymel.com</a:t>
            </a:r>
          </a:p>
          <a:p>
            <a:pPr marL="0" indent="0">
              <a:buNone/>
            </a:pPr>
            <a:endParaRPr lang="en-GB" dirty="0"/>
          </a:p>
          <a:p>
            <a:pPr marL="0" indent="0">
              <a:buNone/>
            </a:pPr>
            <a:r>
              <a:rPr lang="en-GB" dirty="0"/>
              <a:t>You can email me via my website too. I love to hear how you’ve used my </a:t>
            </a:r>
            <a:r>
              <a:rPr lang="en-GB" dirty="0" err="1"/>
              <a:t>powerpoints</a:t>
            </a:r>
            <a:r>
              <a:rPr lang="en-GB" dirty="0"/>
              <a:t> and to get your ideas for any you’d like me to make.</a:t>
            </a:r>
          </a:p>
          <a:p>
            <a:pPr marL="0" indent="0">
              <a:buNone/>
            </a:pPr>
            <a:endParaRPr lang="en-GB" dirty="0"/>
          </a:p>
          <a:p>
            <a:pPr marL="0" indent="0">
              <a:buNone/>
            </a:pPr>
            <a:r>
              <a:rPr lang="en-GB" dirty="0"/>
              <a:t>	   You can follow my work on Instagram @diversity_mel</a:t>
            </a:r>
          </a:p>
          <a:p>
            <a:pPr marL="0" indent="0">
              <a:buNone/>
            </a:pPr>
            <a:endParaRPr lang="en-GB" dirty="0"/>
          </a:p>
          <a:p>
            <a:pPr marL="0" indent="0">
              <a:buNone/>
            </a:pPr>
            <a:endParaRPr lang="en-GB" dirty="0"/>
          </a:p>
          <a:p>
            <a:pPr marL="0" indent="0">
              <a:buNone/>
            </a:pPr>
            <a:r>
              <a:rPr lang="en-GB" dirty="0"/>
              <a:t>Please do share my </a:t>
            </a:r>
            <a:r>
              <a:rPr lang="en-GB" dirty="0" err="1"/>
              <a:t>powerpoints</a:t>
            </a:r>
            <a:r>
              <a:rPr lang="en-GB" dirty="0"/>
              <a:t> with other teachers who may be interested.</a:t>
            </a:r>
          </a:p>
          <a:p>
            <a:pPr marL="0" indent="0">
              <a:buNone/>
            </a:pPr>
            <a:endParaRPr lang="en-GB" dirty="0"/>
          </a:p>
          <a:p>
            <a:pPr marL="0" indent="0">
              <a:buNone/>
            </a:pPr>
            <a:r>
              <a:rPr lang="en-GB" dirty="0"/>
              <a:t>Please note: I make no money from making and distributing these resources.  </a:t>
            </a:r>
          </a:p>
          <a:p>
            <a:pPr marL="0" indent="0">
              <a:buNone/>
            </a:pPr>
            <a:endParaRPr lang="en-GB" dirty="0"/>
          </a:p>
        </p:txBody>
      </p:sp>
      <p:pic>
        <p:nvPicPr>
          <p:cNvPr id="1028" name="Picture 4" descr="Image result for instagram">
            <a:extLst>
              <a:ext uri="{FF2B5EF4-FFF2-40B4-BE49-F238E27FC236}">
                <a16:creationId xmlns:a16="http://schemas.microsoft.com/office/drawing/2014/main" id="{5D544E76-BDE4-4746-A35C-F294A7128C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96" t="10476" r="19996" b="9207"/>
          <a:stretch/>
        </p:blipFill>
        <p:spPr bwMode="auto">
          <a:xfrm>
            <a:off x="1019657" y="3902115"/>
            <a:ext cx="857250" cy="87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497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E37E-BF76-4E50-821C-A2E76A5DA22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4570977-11B7-4633-8173-2CDDDB72EBF0}"/>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196528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502D-673B-4000-9456-6F82EFB72F3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EA62165-97AF-428F-8218-8DB763F93C60}"/>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788420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AD01D-926B-4604-8C4B-D95913D2125B}"/>
              </a:ext>
            </a:extLst>
          </p:cNvPr>
          <p:cNvSpPr>
            <a:spLocks noGrp="1"/>
          </p:cNvSpPr>
          <p:nvPr>
            <p:ph type="title"/>
          </p:nvPr>
        </p:nvSpPr>
        <p:spPr>
          <a:xfrm>
            <a:off x="838200" y="365126"/>
            <a:ext cx="10515600" cy="901700"/>
          </a:xfrm>
        </p:spPr>
        <p:txBody>
          <a:bodyPr>
            <a:normAutofit/>
          </a:bodyPr>
          <a:lstStyle/>
          <a:p>
            <a:r>
              <a:rPr lang="en-GB" dirty="0"/>
              <a:t>Alan Turing </a:t>
            </a:r>
          </a:p>
        </p:txBody>
      </p:sp>
      <p:sp>
        <p:nvSpPr>
          <p:cNvPr id="3" name="Content Placeholder 2">
            <a:extLst>
              <a:ext uri="{FF2B5EF4-FFF2-40B4-BE49-F238E27FC236}">
                <a16:creationId xmlns:a16="http://schemas.microsoft.com/office/drawing/2014/main" id="{E7D2A319-4006-4940-88F3-B09B972B1D2C}"/>
              </a:ext>
            </a:extLst>
          </p:cNvPr>
          <p:cNvSpPr>
            <a:spLocks noGrp="1"/>
          </p:cNvSpPr>
          <p:nvPr>
            <p:ph idx="1"/>
          </p:nvPr>
        </p:nvSpPr>
        <p:spPr>
          <a:xfrm>
            <a:off x="762000" y="1638300"/>
            <a:ext cx="10830560" cy="3390900"/>
          </a:xfrm>
        </p:spPr>
        <p:txBody>
          <a:bodyPr>
            <a:normAutofit fontScale="92500"/>
          </a:bodyPr>
          <a:lstStyle/>
          <a:p>
            <a:pPr marL="0" indent="0">
              <a:buNone/>
            </a:pPr>
            <a:r>
              <a:rPr lang="en-GB" dirty="0"/>
              <a:t>This assembly focuses on Alan Turing – maths and computing genius.  Alan invented </a:t>
            </a:r>
            <a:r>
              <a:rPr lang="en-GB" i="1" dirty="0"/>
              <a:t>The Bombe</a:t>
            </a:r>
            <a:r>
              <a:rPr lang="en-GB" dirty="0"/>
              <a:t> – a machine for decoding Nazi messages, which is credited with shortening WW2 by two year and saving millions of lives.  </a:t>
            </a:r>
          </a:p>
          <a:p>
            <a:pPr marL="0" indent="0">
              <a:buNone/>
            </a:pPr>
            <a:r>
              <a:rPr lang="en-GB" dirty="0"/>
              <a:t>Alan was gay at a time when it was illegal in the UK.  He was given the difficult choice of imprisonment or taking medication to ‘change’ his sexuality.  He chose the latter,  but was unable to live with the consequences.</a:t>
            </a:r>
          </a:p>
          <a:p>
            <a:pPr marL="0" indent="0">
              <a:buNone/>
            </a:pPr>
            <a:r>
              <a:rPr lang="en-GB" dirty="0"/>
              <a:t>The videos have been checked, but I advise checking them yourself before viewing.</a:t>
            </a:r>
          </a:p>
          <a:p>
            <a:endParaRPr lang="en-GB" dirty="0"/>
          </a:p>
        </p:txBody>
      </p:sp>
      <p:sp>
        <p:nvSpPr>
          <p:cNvPr id="5" name="Rectangle: Rounded Corners 4">
            <a:extLst>
              <a:ext uri="{FF2B5EF4-FFF2-40B4-BE49-F238E27FC236}">
                <a16:creationId xmlns:a16="http://schemas.microsoft.com/office/drawing/2014/main" id="{D4B1D3EE-663C-44AA-8F9D-9F0AF454162D}"/>
              </a:ext>
            </a:extLst>
          </p:cNvPr>
          <p:cNvSpPr/>
          <p:nvPr/>
        </p:nvSpPr>
        <p:spPr>
          <a:xfrm>
            <a:off x="652462" y="5476874"/>
            <a:ext cx="10201275" cy="101599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rPr>
              <a:t>Find many more assemblies on my website </a:t>
            </a:r>
            <a:r>
              <a:rPr lang="en-GB" sz="2800" dirty="0">
                <a:solidFill>
                  <a:schemeClr val="accent1">
                    <a:lumMod val="75000"/>
                  </a:schemeClr>
                </a:solidFill>
              </a:rPr>
              <a:t>DiversityMel.com</a:t>
            </a:r>
          </a:p>
        </p:txBody>
      </p:sp>
    </p:spTree>
    <p:extLst>
      <p:ext uri="{BB962C8B-B14F-4D97-AF65-F5344CB8AC3E}">
        <p14:creationId xmlns:p14="http://schemas.microsoft.com/office/powerpoint/2010/main" val="2308975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6F2FB-84F5-45E2-A071-185BA47B06C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1593E5D-06A0-4F59-AA3A-8460382C2C9C}"/>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604990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C70A7-787E-4923-B34F-DC86FD7D691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D3B606B-65CE-4CC6-8897-553778181EE0}"/>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541646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0CFCE-9155-4084-B2E0-06ADCF13A33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C9EFC8A-CBF5-4503-B6F1-9531DC0B250C}"/>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658306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hought Bubble: Cloud 6">
            <a:extLst>
              <a:ext uri="{FF2B5EF4-FFF2-40B4-BE49-F238E27FC236}">
                <a16:creationId xmlns:a16="http://schemas.microsoft.com/office/drawing/2014/main" id="{53BB70DD-F412-CCB1-9AF9-9D8EB61FEE2F}"/>
              </a:ext>
            </a:extLst>
          </p:cNvPr>
          <p:cNvSpPr/>
          <p:nvPr/>
        </p:nvSpPr>
        <p:spPr>
          <a:xfrm>
            <a:off x="8056880" y="1386205"/>
            <a:ext cx="3312160" cy="2804160"/>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Can you guess what this machine might be for?</a:t>
            </a:r>
          </a:p>
        </p:txBody>
      </p:sp>
      <p:pic>
        <p:nvPicPr>
          <p:cNvPr id="2" name="Picture 4" descr="Enigma machine - Wikipedia">
            <a:extLst>
              <a:ext uri="{FF2B5EF4-FFF2-40B4-BE49-F238E27FC236}">
                <a16:creationId xmlns:a16="http://schemas.microsoft.com/office/drawing/2014/main" id="{0619130F-79BE-073A-A099-84E85280FE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083" y="436880"/>
            <a:ext cx="4993958" cy="54452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49B25C31-B90A-18BB-C0F9-63B97649C40A}"/>
              </a:ext>
            </a:extLst>
          </p:cNvPr>
          <p:cNvSpPr/>
          <p:nvPr/>
        </p:nvSpPr>
        <p:spPr>
          <a:xfrm>
            <a:off x="5044282" y="341630"/>
            <a:ext cx="3708400" cy="15163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If you thought it was for sending messages, you’re right.</a:t>
            </a:r>
          </a:p>
        </p:txBody>
      </p:sp>
      <p:sp>
        <p:nvSpPr>
          <p:cNvPr id="8" name="Rectangle: Rounded Corners 7">
            <a:extLst>
              <a:ext uri="{FF2B5EF4-FFF2-40B4-BE49-F238E27FC236}">
                <a16:creationId xmlns:a16="http://schemas.microsoft.com/office/drawing/2014/main" id="{8D6770FD-7EA1-FD87-9B29-E4F9BC111BBC}"/>
              </a:ext>
            </a:extLst>
          </p:cNvPr>
          <p:cNvSpPr/>
          <p:nvPr/>
        </p:nvSpPr>
        <p:spPr>
          <a:xfrm>
            <a:off x="7421459" y="1574483"/>
            <a:ext cx="3708400" cy="18288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It’s called an Enigma Machine and was used by the Nazis in World War 2 to send coded messages. </a:t>
            </a:r>
          </a:p>
        </p:txBody>
      </p:sp>
      <p:sp>
        <p:nvSpPr>
          <p:cNvPr id="9" name="Rectangle: Rounded Corners 8">
            <a:extLst>
              <a:ext uri="{FF2B5EF4-FFF2-40B4-BE49-F238E27FC236}">
                <a16:creationId xmlns:a16="http://schemas.microsoft.com/office/drawing/2014/main" id="{DF469DCD-31DC-E06E-691A-2AD4B1850D5B}"/>
              </a:ext>
            </a:extLst>
          </p:cNvPr>
          <p:cNvSpPr/>
          <p:nvPr/>
        </p:nvSpPr>
        <p:spPr>
          <a:xfrm>
            <a:off x="6202680" y="3275965"/>
            <a:ext cx="3708400" cy="18288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It was a brilliant invention.  Most people thought it would be impossible to crack the codes it made.  </a:t>
            </a:r>
          </a:p>
        </p:txBody>
      </p:sp>
      <p:sp>
        <p:nvSpPr>
          <p:cNvPr id="10" name="Rectangle: Rounded Corners 9">
            <a:extLst>
              <a:ext uri="{FF2B5EF4-FFF2-40B4-BE49-F238E27FC236}">
                <a16:creationId xmlns:a16="http://schemas.microsoft.com/office/drawing/2014/main" id="{E5E50F1F-436C-A454-A2EB-99E81CE49E43}"/>
              </a:ext>
            </a:extLst>
          </p:cNvPr>
          <p:cNvSpPr/>
          <p:nvPr/>
        </p:nvSpPr>
        <p:spPr>
          <a:xfrm>
            <a:off x="7858760" y="5006340"/>
            <a:ext cx="3708400" cy="15163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But one man eventually managed it…</a:t>
            </a:r>
          </a:p>
        </p:txBody>
      </p:sp>
    </p:spTree>
    <p:extLst>
      <p:ext uri="{BB962C8B-B14F-4D97-AF65-F5344CB8AC3E}">
        <p14:creationId xmlns:p14="http://schemas.microsoft.com/office/powerpoint/2010/main" val="242804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bout Alan Turing | The Turing Digital Archive">
            <a:extLst>
              <a:ext uri="{FF2B5EF4-FFF2-40B4-BE49-F238E27FC236}">
                <a16:creationId xmlns:a16="http://schemas.microsoft.com/office/drawing/2014/main" id="{4ED675F0-F07D-C463-6D34-00C680307B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1833" y="965200"/>
            <a:ext cx="3556171" cy="4155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45D1A0B7-0EB8-487D-EC03-B7505ED29E41}"/>
              </a:ext>
            </a:extLst>
          </p:cNvPr>
          <p:cNvSpPr/>
          <p:nvPr/>
        </p:nvSpPr>
        <p:spPr>
          <a:xfrm>
            <a:off x="1238396" y="650240"/>
            <a:ext cx="3292964" cy="146304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His name was Alan Turing and he was born in London in 1912.</a:t>
            </a:r>
          </a:p>
        </p:txBody>
      </p:sp>
      <p:sp>
        <p:nvSpPr>
          <p:cNvPr id="4" name="Rectangle: Rounded Corners 3">
            <a:extLst>
              <a:ext uri="{FF2B5EF4-FFF2-40B4-BE49-F238E27FC236}">
                <a16:creationId xmlns:a16="http://schemas.microsoft.com/office/drawing/2014/main" id="{6DDE3B99-ED30-2248-4FC1-EEEA59FB0B52}"/>
              </a:ext>
            </a:extLst>
          </p:cNvPr>
          <p:cNvSpPr/>
          <p:nvPr/>
        </p:nvSpPr>
        <p:spPr>
          <a:xfrm>
            <a:off x="1714342" y="2438400"/>
            <a:ext cx="4245024" cy="364709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Alan was a genius.  His brilliant understanding of maths and science started when he was just a child.  However, Alan’s secondary school in Dorset didn’t focus on these subjects, so Alan just studied by himself. </a:t>
            </a:r>
          </a:p>
        </p:txBody>
      </p:sp>
    </p:spTree>
    <p:extLst>
      <p:ext uri="{BB962C8B-B14F-4D97-AF65-F5344CB8AC3E}">
        <p14:creationId xmlns:p14="http://schemas.microsoft.com/office/powerpoint/2010/main" val="380413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lan Turing was an excellent runner">
            <a:extLst>
              <a:ext uri="{FF2B5EF4-FFF2-40B4-BE49-F238E27FC236}">
                <a16:creationId xmlns:a16="http://schemas.microsoft.com/office/drawing/2014/main" id="{92D8EB0F-A52B-659A-2084-B9BF66DAB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760" y="909725"/>
            <a:ext cx="5813134" cy="3662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2E035D9-1AAD-C96E-ECBD-A0F246F4715B}"/>
              </a:ext>
            </a:extLst>
          </p:cNvPr>
          <p:cNvSpPr/>
          <p:nvPr/>
        </p:nvSpPr>
        <p:spPr>
          <a:xfrm>
            <a:off x="7121036" y="909725"/>
            <a:ext cx="4451204" cy="205232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Alan was also an excellent runner, but it was his love of patterns, chess and solving problems that led to his work during WW2.</a:t>
            </a:r>
          </a:p>
        </p:txBody>
      </p:sp>
      <p:pic>
        <p:nvPicPr>
          <p:cNvPr id="3078" name="Picture 6" descr="The 10 Most Important Moments In Chess History - Chess.com">
            <a:extLst>
              <a:ext uri="{FF2B5EF4-FFF2-40B4-BE49-F238E27FC236}">
                <a16:creationId xmlns:a16="http://schemas.microsoft.com/office/drawing/2014/main" id="{3E6E82F6-2F5F-2A19-CF8C-30D736CD0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628" y="3355428"/>
            <a:ext cx="4118465" cy="30888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275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Enigma machine - Wikipedia">
            <a:extLst>
              <a:ext uri="{FF2B5EF4-FFF2-40B4-BE49-F238E27FC236}">
                <a16:creationId xmlns:a16="http://schemas.microsoft.com/office/drawing/2014/main" id="{87963CAD-8363-DD58-2ED5-61C6069D7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769" y="967508"/>
            <a:ext cx="4993958" cy="54452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2CEF6742-9B51-E6B6-09C7-B52B8DD26370}"/>
              </a:ext>
            </a:extLst>
          </p:cNvPr>
          <p:cNvSpPr/>
          <p:nvPr/>
        </p:nvSpPr>
        <p:spPr>
          <a:xfrm>
            <a:off x="6537433" y="644108"/>
            <a:ext cx="4085721" cy="278489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The Nazis were using Enigma machines to send coded messages all about their military activities.  </a:t>
            </a:r>
          </a:p>
        </p:txBody>
      </p:sp>
      <p:sp>
        <p:nvSpPr>
          <p:cNvPr id="4" name="Rectangle: Rounded Corners 3">
            <a:extLst>
              <a:ext uri="{FF2B5EF4-FFF2-40B4-BE49-F238E27FC236}">
                <a16:creationId xmlns:a16="http://schemas.microsoft.com/office/drawing/2014/main" id="{9014F01D-1FA2-2BFF-6590-AA96937912CA}"/>
              </a:ext>
            </a:extLst>
          </p:cNvPr>
          <p:cNvSpPr/>
          <p:nvPr/>
        </p:nvSpPr>
        <p:spPr>
          <a:xfrm>
            <a:off x="7914290" y="3876916"/>
            <a:ext cx="3956166" cy="205232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If someone could crack the codes then many lives could be saved.</a:t>
            </a:r>
          </a:p>
        </p:txBody>
      </p:sp>
    </p:spTree>
    <p:extLst>
      <p:ext uri="{BB962C8B-B14F-4D97-AF65-F5344CB8AC3E}">
        <p14:creationId xmlns:p14="http://schemas.microsoft.com/office/powerpoint/2010/main" val="228477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letchley Park &amp; WWII - GCHQ.GOV.UK">
            <a:extLst>
              <a:ext uri="{FF2B5EF4-FFF2-40B4-BE49-F238E27FC236}">
                <a16:creationId xmlns:a16="http://schemas.microsoft.com/office/drawing/2014/main" id="{E248DA50-917E-7AFC-902D-551444CACA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4964" y="372872"/>
            <a:ext cx="4907280" cy="327152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lan Turing and the Hidden Heroes of Bletchley Park | The National WWII  Museum | New Orleans">
            <a:extLst>
              <a:ext uri="{FF2B5EF4-FFF2-40B4-BE49-F238E27FC236}">
                <a16:creationId xmlns:a16="http://schemas.microsoft.com/office/drawing/2014/main" id="{1C6F08C5-E00E-E395-B8A9-6A2F567A85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5" t="6531" r="3182" b="6734"/>
          <a:stretch/>
        </p:blipFill>
        <p:spPr bwMode="auto">
          <a:xfrm>
            <a:off x="3456888" y="2999994"/>
            <a:ext cx="4744720" cy="32715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365C3AD-5526-8824-C41F-1C3BB35E8614}"/>
              </a:ext>
            </a:extLst>
          </p:cNvPr>
          <p:cNvSpPr/>
          <p:nvPr/>
        </p:nvSpPr>
        <p:spPr>
          <a:xfrm>
            <a:off x="345464" y="372872"/>
            <a:ext cx="5618480" cy="164896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During World War 2, Britain ran an organisation of code-breakers based in a secret location, called Bletchley Park. </a:t>
            </a:r>
          </a:p>
        </p:txBody>
      </p:sp>
      <p:sp>
        <p:nvSpPr>
          <p:cNvPr id="3" name="Speech Bubble: Rectangle with Corners Rounded 2">
            <a:extLst>
              <a:ext uri="{FF2B5EF4-FFF2-40B4-BE49-F238E27FC236}">
                <a16:creationId xmlns:a16="http://schemas.microsoft.com/office/drawing/2014/main" id="{5A2A970D-48EF-1115-C606-8EB116CFE32A}"/>
              </a:ext>
            </a:extLst>
          </p:cNvPr>
          <p:cNvSpPr/>
          <p:nvPr/>
        </p:nvSpPr>
        <p:spPr>
          <a:xfrm>
            <a:off x="282016" y="3728466"/>
            <a:ext cx="2872688" cy="2543048"/>
          </a:xfrm>
          <a:prstGeom prst="wedgeRoundRectCallout">
            <a:avLst>
              <a:gd name="adj1" fmla="val 87642"/>
              <a:gd name="adj2" fmla="val -10805"/>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It was a secret, completely hush hush! Nobody talked about what we were doing – even for many years after the war had finished. </a:t>
            </a:r>
          </a:p>
        </p:txBody>
      </p:sp>
      <p:sp>
        <p:nvSpPr>
          <p:cNvPr id="4" name="Rectangle 3">
            <a:extLst>
              <a:ext uri="{FF2B5EF4-FFF2-40B4-BE49-F238E27FC236}">
                <a16:creationId xmlns:a16="http://schemas.microsoft.com/office/drawing/2014/main" id="{5B994A7F-F745-3720-A67A-EA8C5FC10509}"/>
              </a:ext>
            </a:extLst>
          </p:cNvPr>
          <p:cNvSpPr/>
          <p:nvPr/>
        </p:nvSpPr>
        <p:spPr>
          <a:xfrm>
            <a:off x="9040037" y="4876038"/>
            <a:ext cx="2969083" cy="923330"/>
          </a:xfrm>
          <a:prstGeom prst="rect">
            <a:avLst/>
          </a:prstGeom>
          <a:noFill/>
        </p:spPr>
        <p:txBody>
          <a:bodyPr wrap="none" lIns="91440" tIns="45720" rIns="91440" bIns="45720">
            <a:spAutoFit/>
          </a:bodyPr>
          <a:lstStyle/>
          <a:p>
            <a:pPr algn="ctr"/>
            <a:r>
              <a:rPr lang="en-US" sz="5400" b="1" cap="none" spc="0"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Shhhhhh</a:t>
            </a:r>
            <a:r>
              <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t>
            </a:r>
          </a:p>
        </p:txBody>
      </p:sp>
      <p:sp>
        <p:nvSpPr>
          <p:cNvPr id="5" name="Rectangle: Rounded Corners 4">
            <a:extLst>
              <a:ext uri="{FF2B5EF4-FFF2-40B4-BE49-F238E27FC236}">
                <a16:creationId xmlns:a16="http://schemas.microsoft.com/office/drawing/2014/main" id="{CF31BE0C-4070-1468-5917-418A335DC816}"/>
              </a:ext>
            </a:extLst>
          </p:cNvPr>
          <p:cNvSpPr/>
          <p:nvPr/>
        </p:nvSpPr>
        <p:spPr>
          <a:xfrm>
            <a:off x="1323364" y="1870837"/>
            <a:ext cx="5618480" cy="153365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Men and women worked long hours trying to find ways to  crack enemy codes and shorten the war.</a:t>
            </a:r>
          </a:p>
        </p:txBody>
      </p:sp>
    </p:spTree>
    <p:extLst>
      <p:ext uri="{BB962C8B-B14F-4D97-AF65-F5344CB8AC3E}">
        <p14:creationId xmlns:p14="http://schemas.microsoft.com/office/powerpoint/2010/main" val="218134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barn(inVertical)">
                                      <p:cBhvr>
                                        <p:cTn id="10" dur="500"/>
                                        <p:tgtEl>
                                          <p:spTgt spid="614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Bombe">
            <a:extLst>
              <a:ext uri="{FF2B5EF4-FFF2-40B4-BE49-F238E27FC236}">
                <a16:creationId xmlns:a16="http://schemas.microsoft.com/office/drawing/2014/main" id="{7B9A3A34-9CFD-0528-C6A3-C80728469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5538" y="876300"/>
            <a:ext cx="6486525" cy="5105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A9E4BDF9-0853-5FEC-005C-3CB0BB6A32A9}"/>
              </a:ext>
            </a:extLst>
          </p:cNvPr>
          <p:cNvSpPr/>
          <p:nvPr/>
        </p:nvSpPr>
        <p:spPr>
          <a:xfrm>
            <a:off x="264159" y="382270"/>
            <a:ext cx="4013200" cy="19989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Alan designed a brilliant machine which could decode the enemy’s secret messages.  </a:t>
            </a:r>
          </a:p>
        </p:txBody>
      </p:sp>
      <p:sp>
        <p:nvSpPr>
          <p:cNvPr id="3" name="Rectangle: Rounded Corners 2">
            <a:extLst>
              <a:ext uri="{FF2B5EF4-FFF2-40B4-BE49-F238E27FC236}">
                <a16:creationId xmlns:a16="http://schemas.microsoft.com/office/drawing/2014/main" id="{8CB24988-914A-9553-7405-6031670CA1E4}"/>
              </a:ext>
            </a:extLst>
          </p:cNvPr>
          <p:cNvSpPr/>
          <p:nvPr/>
        </p:nvSpPr>
        <p:spPr>
          <a:xfrm>
            <a:off x="1153795" y="2672080"/>
            <a:ext cx="3781743" cy="166624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He called it </a:t>
            </a:r>
            <a:r>
              <a:rPr lang="en-GB" sz="2400" i="1" dirty="0">
                <a:solidFill>
                  <a:schemeClr val="tx1"/>
                </a:solidFill>
              </a:rPr>
              <a:t>The Bombe</a:t>
            </a:r>
            <a:r>
              <a:rPr lang="en-GB" sz="2400" dirty="0">
                <a:solidFill>
                  <a:schemeClr val="tx1"/>
                </a:solidFill>
              </a:rPr>
              <a:t> and it was operated mostly by women.</a:t>
            </a:r>
            <a:endParaRPr lang="en-GB" sz="2400" i="1" dirty="0">
              <a:solidFill>
                <a:schemeClr val="tx1"/>
              </a:solidFill>
            </a:endParaRPr>
          </a:p>
        </p:txBody>
      </p:sp>
      <p:sp>
        <p:nvSpPr>
          <p:cNvPr id="5" name="Rectangle: Rounded Corners 4">
            <a:extLst>
              <a:ext uri="{FF2B5EF4-FFF2-40B4-BE49-F238E27FC236}">
                <a16:creationId xmlns:a16="http://schemas.microsoft.com/office/drawing/2014/main" id="{3E69FCCF-D871-5A3A-C832-B3C1572E5803}"/>
              </a:ext>
            </a:extLst>
          </p:cNvPr>
          <p:cNvSpPr/>
          <p:nvPr/>
        </p:nvSpPr>
        <p:spPr>
          <a:xfrm>
            <a:off x="264159" y="4629150"/>
            <a:ext cx="4196081" cy="19989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They worked very long hours and had to be very careful never to make a mistake or the codes wouldn’t be broken.</a:t>
            </a:r>
          </a:p>
        </p:txBody>
      </p:sp>
    </p:spTree>
    <p:extLst>
      <p:ext uri="{BB962C8B-B14F-4D97-AF65-F5344CB8AC3E}">
        <p14:creationId xmlns:p14="http://schemas.microsoft.com/office/powerpoint/2010/main" val="12919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e code-breakers who led the rise of computing">
            <a:extLst>
              <a:ext uri="{FF2B5EF4-FFF2-40B4-BE49-F238E27FC236}">
                <a16:creationId xmlns:a16="http://schemas.microsoft.com/office/drawing/2014/main" id="{FBD9EBA6-2D97-053F-1F82-5E13A40EA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 y="709612"/>
            <a:ext cx="7620000" cy="543877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FE2075C1-81F9-5AFD-8EC7-2A1AB9FC0134}"/>
              </a:ext>
            </a:extLst>
          </p:cNvPr>
          <p:cNvSpPr/>
          <p:nvPr/>
        </p:nvSpPr>
        <p:spPr>
          <a:xfrm>
            <a:off x="2316480" y="4632960"/>
            <a:ext cx="2773680" cy="1998980"/>
          </a:xfrm>
          <a:prstGeom prst="wedgeRoundRectCallout">
            <a:avLst>
              <a:gd name="adj1" fmla="val 85947"/>
              <a:gd name="adj2" fmla="val -67290"/>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It was very dull, repetitive work.  We worked long hours in dark and stuffy rooms.  I was always very tired!</a:t>
            </a:r>
          </a:p>
        </p:txBody>
      </p:sp>
      <p:sp>
        <p:nvSpPr>
          <p:cNvPr id="3" name="Rectangle: Rounded Corners 2">
            <a:extLst>
              <a:ext uri="{FF2B5EF4-FFF2-40B4-BE49-F238E27FC236}">
                <a16:creationId xmlns:a16="http://schemas.microsoft.com/office/drawing/2014/main" id="{AF999B10-E443-7AD6-3906-D23A39C621BE}"/>
              </a:ext>
            </a:extLst>
          </p:cNvPr>
          <p:cNvSpPr/>
          <p:nvPr/>
        </p:nvSpPr>
        <p:spPr>
          <a:xfrm>
            <a:off x="7680960" y="4191000"/>
            <a:ext cx="4013200" cy="19989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By cracking the codes, it is said that the war was shortened by two years and millions of lives were saved.</a:t>
            </a:r>
          </a:p>
        </p:txBody>
      </p:sp>
      <p:sp>
        <p:nvSpPr>
          <p:cNvPr id="4" name="Thought Bubble: Cloud 3">
            <a:extLst>
              <a:ext uri="{FF2B5EF4-FFF2-40B4-BE49-F238E27FC236}">
                <a16:creationId xmlns:a16="http://schemas.microsoft.com/office/drawing/2014/main" id="{58E2DF21-6015-21F8-E72B-11B6B3F6A9D1}"/>
              </a:ext>
            </a:extLst>
          </p:cNvPr>
          <p:cNvSpPr/>
          <p:nvPr/>
        </p:nvSpPr>
        <p:spPr>
          <a:xfrm>
            <a:off x="8371840" y="1386840"/>
            <a:ext cx="3312160" cy="2804160"/>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What do you think it felt like to spend hours every day doing this work?</a:t>
            </a:r>
          </a:p>
        </p:txBody>
      </p:sp>
    </p:spTree>
    <p:extLst>
      <p:ext uri="{BB962C8B-B14F-4D97-AF65-F5344CB8AC3E}">
        <p14:creationId xmlns:p14="http://schemas.microsoft.com/office/powerpoint/2010/main" val="353957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37357</TotalTime>
  <Words>1129</Words>
  <Application>Microsoft Office PowerPoint</Application>
  <PresentationFormat>Widescreen</PresentationFormat>
  <Paragraphs>68</Paragraphs>
  <Slides>22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Alan Turing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Lane</dc:creator>
  <cp:lastModifiedBy>Melissa Lane</cp:lastModifiedBy>
  <cp:revision>161</cp:revision>
  <dcterms:created xsi:type="dcterms:W3CDTF">2020-03-03T10:57:35Z</dcterms:created>
  <dcterms:modified xsi:type="dcterms:W3CDTF">2022-09-20T08:53:28Z</dcterms:modified>
</cp:coreProperties>
</file>