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66" r:id="rId2"/>
    <p:sldId id="283" r:id="rId3"/>
    <p:sldId id="369" r:id="rId4"/>
    <p:sldId id="370" r:id="rId5"/>
    <p:sldId id="375" r:id="rId6"/>
    <p:sldId id="372" r:id="rId7"/>
    <p:sldId id="371" r:id="rId8"/>
    <p:sldId id="377" r:id="rId9"/>
    <p:sldId id="376" r:id="rId10"/>
    <p:sldId id="378" r:id="rId11"/>
    <p:sldId id="379" r:id="rId12"/>
    <p:sldId id="380" r:id="rId13"/>
    <p:sldId id="373" r:id="rId14"/>
    <p:sldId id="374" r:id="rId15"/>
    <p:sldId id="381" r:id="rId16"/>
    <p:sldId id="3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81377" autoAdjust="0"/>
  </p:normalViewPr>
  <p:slideViewPr>
    <p:cSldViewPr snapToGrid="0">
      <p:cViewPr varScale="1">
        <p:scale>
          <a:sx n="51" d="100"/>
          <a:sy n="51" d="100"/>
        </p:scale>
        <p:origin x="1256" y="4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25545-6A8E-4AE1-A581-C101A3417039}" type="datetimeFigureOut">
              <a:rPr lang="en-GB" smtClean="0"/>
              <a:t>03/11/2022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C222AF-1793-4D5D-A0ED-A912AB013EFA}" type="slidenum">
              <a:rPr lang="en-GB" smtClean="0"/>
              <a:t>‹#›</a:t>
            </a:fld>
            <a:endParaRPr lang="en-GB"/>
          </a:p>
        </p:txBody>
      </p:sp>
    </p:spTree>
    <p:extLst>
      <p:ext uri="{BB962C8B-B14F-4D97-AF65-F5344CB8AC3E}">
        <p14:creationId xmlns:p14="http://schemas.microsoft.com/office/powerpoint/2010/main" val="423564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picture is not of Lilian Bader, but is from a photographic project to recreate her life by Elizabeth </a:t>
            </a:r>
            <a:r>
              <a:rPr lang="en-GB" dirty="0" err="1"/>
              <a:t>Okoh</a:t>
            </a:r>
            <a:endParaRPr lang="en-GB" dirty="0"/>
          </a:p>
          <a:p>
            <a:r>
              <a:rPr lang="en-GB" dirty="0"/>
              <a:t>https://elizabethokoh.com/lilian-bader-first-black-woman-to-join-the-airforce/</a:t>
            </a:r>
          </a:p>
        </p:txBody>
      </p:sp>
      <p:sp>
        <p:nvSpPr>
          <p:cNvPr id="4" name="Slide Number Placeholder 3"/>
          <p:cNvSpPr>
            <a:spLocks noGrp="1"/>
          </p:cNvSpPr>
          <p:nvPr>
            <p:ph type="sldNum" sz="quarter" idx="5"/>
          </p:nvPr>
        </p:nvSpPr>
        <p:spPr/>
        <p:txBody>
          <a:bodyPr/>
          <a:lstStyle/>
          <a:p>
            <a:fld id="{02C222AF-1793-4D5D-A0ED-A912AB013EFA}" type="slidenum">
              <a:rPr lang="en-GB" smtClean="0"/>
              <a:t>4</a:t>
            </a:fld>
            <a:endParaRPr lang="en-GB"/>
          </a:p>
        </p:txBody>
      </p:sp>
    </p:spTree>
    <p:extLst>
      <p:ext uri="{BB962C8B-B14F-4D97-AF65-F5344CB8AC3E}">
        <p14:creationId xmlns:p14="http://schemas.microsoft.com/office/powerpoint/2010/main" val="382918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picture is not of Lilian Bader, but is from a photographic project to recreate her life by Elizabeth </a:t>
            </a:r>
            <a:r>
              <a:rPr lang="en-GB" dirty="0" err="1"/>
              <a:t>Okoh</a:t>
            </a:r>
            <a:endParaRPr lang="en-GB" dirty="0"/>
          </a:p>
          <a:p>
            <a:r>
              <a:rPr lang="en-GB" dirty="0"/>
              <a:t>https://elizabethokoh.com/lilian-bader-first-black-woman-to-join-the-airforce/</a:t>
            </a:r>
          </a:p>
          <a:p>
            <a:endParaRPr lang="en-GB" dirty="0"/>
          </a:p>
        </p:txBody>
      </p:sp>
      <p:sp>
        <p:nvSpPr>
          <p:cNvPr id="4" name="Slide Number Placeholder 3"/>
          <p:cNvSpPr>
            <a:spLocks noGrp="1"/>
          </p:cNvSpPr>
          <p:nvPr>
            <p:ph type="sldNum" sz="quarter" idx="5"/>
          </p:nvPr>
        </p:nvSpPr>
        <p:spPr/>
        <p:txBody>
          <a:bodyPr/>
          <a:lstStyle/>
          <a:p>
            <a:fld id="{02C222AF-1793-4D5D-A0ED-A912AB013EFA}" type="slidenum">
              <a:rPr lang="en-GB" smtClean="0"/>
              <a:t>5</a:t>
            </a:fld>
            <a:endParaRPr lang="en-GB"/>
          </a:p>
        </p:txBody>
      </p:sp>
    </p:spTree>
    <p:extLst>
      <p:ext uri="{BB962C8B-B14F-4D97-AF65-F5344CB8AC3E}">
        <p14:creationId xmlns:p14="http://schemas.microsoft.com/office/powerpoint/2010/main" val="2431728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This picture is not of Lilian Bader, but is from a photographic project to recreate her life by Elizabeth </a:t>
            </a:r>
            <a:r>
              <a:rPr lang="en-GB" dirty="0" err="1"/>
              <a:t>Okoh</a:t>
            </a:r>
            <a:endParaRPr lang="en-GB" dirty="0"/>
          </a:p>
          <a:p>
            <a:r>
              <a:rPr lang="en-GB" dirty="0"/>
              <a:t>https://elizabethokoh.com/lilian-bader-first-black-woman-to-join-the-airforce/</a:t>
            </a:r>
          </a:p>
          <a:p>
            <a:endParaRPr lang="en-GB" dirty="0"/>
          </a:p>
        </p:txBody>
      </p:sp>
      <p:sp>
        <p:nvSpPr>
          <p:cNvPr id="4" name="Slide Number Placeholder 3"/>
          <p:cNvSpPr>
            <a:spLocks noGrp="1"/>
          </p:cNvSpPr>
          <p:nvPr>
            <p:ph type="sldNum" sz="quarter" idx="5"/>
          </p:nvPr>
        </p:nvSpPr>
        <p:spPr/>
        <p:txBody>
          <a:bodyPr/>
          <a:lstStyle/>
          <a:p>
            <a:fld id="{02C222AF-1793-4D5D-A0ED-A912AB013EFA}" type="slidenum">
              <a:rPr lang="en-GB" smtClean="0"/>
              <a:t>7</a:t>
            </a:fld>
            <a:endParaRPr lang="en-GB"/>
          </a:p>
        </p:txBody>
      </p:sp>
    </p:spTree>
    <p:extLst>
      <p:ext uri="{BB962C8B-B14F-4D97-AF65-F5344CB8AC3E}">
        <p14:creationId xmlns:p14="http://schemas.microsoft.com/office/powerpoint/2010/main" val="1539668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C222AF-1793-4D5D-A0ED-A912AB013EFA}" type="slidenum">
              <a:rPr lang="en-GB" smtClean="0"/>
              <a:t>8</a:t>
            </a:fld>
            <a:endParaRPr lang="en-GB"/>
          </a:p>
        </p:txBody>
      </p:sp>
    </p:spTree>
    <p:extLst>
      <p:ext uri="{BB962C8B-B14F-4D97-AF65-F5344CB8AC3E}">
        <p14:creationId xmlns:p14="http://schemas.microsoft.com/office/powerpoint/2010/main" val="99416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issue is explored further in my Remembrance PPT</a:t>
            </a:r>
          </a:p>
        </p:txBody>
      </p:sp>
      <p:sp>
        <p:nvSpPr>
          <p:cNvPr id="4" name="Slide Number Placeholder 3"/>
          <p:cNvSpPr>
            <a:spLocks noGrp="1"/>
          </p:cNvSpPr>
          <p:nvPr>
            <p:ph type="sldNum" sz="quarter" idx="5"/>
          </p:nvPr>
        </p:nvSpPr>
        <p:spPr/>
        <p:txBody>
          <a:bodyPr/>
          <a:lstStyle/>
          <a:p>
            <a:fld id="{02C222AF-1793-4D5D-A0ED-A912AB013EFA}" type="slidenum">
              <a:rPr lang="en-GB" smtClean="0"/>
              <a:t>9</a:t>
            </a:fld>
            <a:endParaRPr lang="en-GB"/>
          </a:p>
        </p:txBody>
      </p:sp>
    </p:spTree>
    <p:extLst>
      <p:ext uri="{BB962C8B-B14F-4D97-AF65-F5344CB8AC3E}">
        <p14:creationId xmlns:p14="http://schemas.microsoft.com/office/powerpoint/2010/main" val="2193825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2C222AF-1793-4D5D-A0ED-A912AB013EFA}" type="slidenum">
              <a:rPr lang="en-GB" smtClean="0"/>
              <a:t>14</a:t>
            </a:fld>
            <a:endParaRPr lang="en-GB"/>
          </a:p>
        </p:txBody>
      </p:sp>
    </p:spTree>
    <p:extLst>
      <p:ext uri="{BB962C8B-B14F-4D97-AF65-F5344CB8AC3E}">
        <p14:creationId xmlns:p14="http://schemas.microsoft.com/office/powerpoint/2010/main" val="3798833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E8AD-F6DE-4D8E-8CFA-B5B78F898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8D482-1D73-40C2-8DA4-CC6965E04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8B57B0-2FF9-4DE0-9FB8-7A647F32BE82}"/>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2BB38C34-A395-4D1B-AC9E-CCC22B231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55500-3D60-4CE7-BE23-366733447B42}"/>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4711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C444-EBE6-4986-A12D-F75F9F55B7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D96E9-5D0F-4073-85E4-D5B3E4944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57A8-466E-4D20-8E6A-CE6896CCE3C9}"/>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DAA8E862-04D2-4DB3-B9B4-4E708D71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1D80D-D5FF-4A6C-99B9-9F0BB74B2B6A}"/>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4816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AD7C2-20C2-41EA-92F4-AA7A76E279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EF949-349A-4E3D-8ED2-617891787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6B97B-8AD9-4CA6-8924-84ED48E1FC02}"/>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A709CF28-2749-4A35-A8B6-C9A0709B5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487CD-3EA7-425C-ABBB-14579C27132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335686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CB9F-1F86-46A6-9C7F-A3425956B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E3A21D-7046-4E11-A4A2-D239F889F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442F3-C7EB-412A-A07C-B4F2798B6A69}"/>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6AF848E3-2243-4122-9692-5BF11B30A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29CAE-D6CD-40AB-8B6D-1F7D8A197DB1}"/>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5584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121E-1ADE-4472-AB36-56476B2DD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31C9C7-006E-4CBF-BEDC-535DBE73A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FA6A1-C382-4A31-AB4B-64E5B130C15D}"/>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0D64DC89-77F3-462A-807F-D8F2825F9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C0005-4962-4D4B-BA03-72B96DB1631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498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2FF5-5A22-4211-AA36-007A10F5E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2951E-E1F5-4F62-AFE5-062D5D509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91A91A-67F3-4566-B40C-0A2DA8073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04D504-B4EE-4E0A-AC8C-E3F5CD3B153A}"/>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6" name="Footer Placeholder 5">
            <a:extLst>
              <a:ext uri="{FF2B5EF4-FFF2-40B4-BE49-F238E27FC236}">
                <a16:creationId xmlns:a16="http://schemas.microsoft.com/office/drawing/2014/main" id="{6D1697B1-CF06-4193-9A70-14C2C279C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C8AC-FC42-4BAD-8803-DB032065B114}"/>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5589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559C-3664-4047-8ED5-AC7D48B3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0BD91-79E9-44CA-BE90-B5C87AC78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953A4-CB98-4659-8A07-3FE3C2BF7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FBF892-3C9D-4BBF-8F85-8E067CC46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D6167-BE3F-468B-A45A-8C8157955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365F7-E276-4DA0-9D66-4780ED66777A}"/>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8" name="Footer Placeholder 7">
            <a:extLst>
              <a:ext uri="{FF2B5EF4-FFF2-40B4-BE49-F238E27FC236}">
                <a16:creationId xmlns:a16="http://schemas.microsoft.com/office/drawing/2014/main" id="{F1841A51-9E8F-49CC-8D8A-D697A964B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C5107A-7D5C-45DF-9CD6-B9EF702D4A6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254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2715-0BE0-4079-84C2-CC2A692AA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564398-4096-4401-ADAD-2AC4646D4DFD}"/>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4" name="Footer Placeholder 3">
            <a:extLst>
              <a:ext uri="{FF2B5EF4-FFF2-40B4-BE49-F238E27FC236}">
                <a16:creationId xmlns:a16="http://schemas.microsoft.com/office/drawing/2014/main" id="{F4496B9E-2D7C-4334-8F2C-C6899B310D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9B879-3E86-4726-B610-97D2E856151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491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6624E-5406-48B7-859B-BA54C0173B68}"/>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3" name="Footer Placeholder 2">
            <a:extLst>
              <a:ext uri="{FF2B5EF4-FFF2-40B4-BE49-F238E27FC236}">
                <a16:creationId xmlns:a16="http://schemas.microsoft.com/office/drawing/2014/main" id="{F0295D57-439C-4627-83BD-A96BAEE63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7EF095-455A-42D2-BE97-85287ED5C4AD}"/>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560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5FE-4D78-4D3A-A0DC-A9A48AF49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072A45-5F32-45D3-943F-FF0D250E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3D6C9D-FA98-4FDC-B720-EC3B87568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507B8-E00C-42CF-BDB8-60E6AEE86402}"/>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6" name="Footer Placeholder 5">
            <a:extLst>
              <a:ext uri="{FF2B5EF4-FFF2-40B4-BE49-F238E27FC236}">
                <a16:creationId xmlns:a16="http://schemas.microsoft.com/office/drawing/2014/main" id="{23BDF623-1155-415B-B18E-328EE36E8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5CB2F-E091-429A-B718-11482711450C}"/>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6267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CF8-494D-400B-AA29-D1DD4047C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CBA7F-840B-4C3D-9008-2DF8C8792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7C5E60-467F-4933-B17F-085A91EF4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B15C-6E9A-4678-9FA2-3EDD1718CA55}"/>
              </a:ext>
            </a:extLst>
          </p:cNvPr>
          <p:cNvSpPr>
            <a:spLocks noGrp="1"/>
          </p:cNvSpPr>
          <p:nvPr>
            <p:ph type="dt" sz="half" idx="10"/>
          </p:nvPr>
        </p:nvSpPr>
        <p:spPr/>
        <p:txBody>
          <a:bodyPr/>
          <a:lstStyle/>
          <a:p>
            <a:fld id="{C2E2EA63-3505-4D1C-99F5-F69C47829742}" type="datetimeFigureOut">
              <a:rPr lang="en-GB" smtClean="0"/>
              <a:t>03/11/2022</a:t>
            </a:fld>
            <a:endParaRPr lang="en-GB"/>
          </a:p>
        </p:txBody>
      </p:sp>
      <p:sp>
        <p:nvSpPr>
          <p:cNvPr id="6" name="Footer Placeholder 5">
            <a:extLst>
              <a:ext uri="{FF2B5EF4-FFF2-40B4-BE49-F238E27FC236}">
                <a16:creationId xmlns:a16="http://schemas.microsoft.com/office/drawing/2014/main" id="{946D45FC-8EEE-4384-AB4C-8B3ADA362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3A1EB8-462E-4F97-A781-D3C85BF21326}"/>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9958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43A84-49FE-448D-8423-543F392DD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780D7A-65C8-4C7D-8F34-E749A0DAD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27B15-0106-4002-85EC-8939B7984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EA63-3505-4D1C-99F5-F69C47829742}" type="datetimeFigureOut">
              <a:rPr lang="en-GB" smtClean="0"/>
              <a:t>03/11/2022</a:t>
            </a:fld>
            <a:endParaRPr lang="en-GB"/>
          </a:p>
        </p:txBody>
      </p:sp>
      <p:sp>
        <p:nvSpPr>
          <p:cNvPr id="5" name="Footer Placeholder 4">
            <a:extLst>
              <a:ext uri="{FF2B5EF4-FFF2-40B4-BE49-F238E27FC236}">
                <a16:creationId xmlns:a16="http://schemas.microsoft.com/office/drawing/2014/main" id="{E99755A0-067C-4561-A538-9AA71437A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49CD86-EC43-4C48-B41D-3985AD8AB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E5CF9-5E1D-4855-B8E4-73B796C14D36}" type="slidenum">
              <a:rPr lang="en-GB" smtClean="0"/>
              <a:t>‹#›</a:t>
            </a:fld>
            <a:endParaRPr lang="en-GB"/>
          </a:p>
        </p:txBody>
      </p:sp>
    </p:spTree>
    <p:extLst>
      <p:ext uri="{BB962C8B-B14F-4D97-AF65-F5344CB8AC3E}">
        <p14:creationId xmlns:p14="http://schemas.microsoft.com/office/powerpoint/2010/main" val="4541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6JfypN4ijDw&amp;ab_channel=TheBlackCurriculum"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36804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Lilian Bader - African Stories in Hull &amp;amp; East Yorkshire">
            <a:extLst>
              <a:ext uri="{FF2B5EF4-FFF2-40B4-BE49-F238E27FC236}">
                <a16:creationId xmlns:a16="http://schemas.microsoft.com/office/drawing/2014/main" id="{023C6B77-0827-480D-ACBC-F18D30758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709" y="225569"/>
            <a:ext cx="3804468" cy="5843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EC6CBABD-D691-42F4-B1EE-D41D4DD8D352}"/>
              </a:ext>
            </a:extLst>
          </p:cNvPr>
          <p:cNvSpPr/>
          <p:nvPr/>
        </p:nvSpPr>
        <p:spPr>
          <a:xfrm>
            <a:off x="884215" y="590537"/>
            <a:ext cx="5777842" cy="21170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When Lilian heard that black men were serving in the forces, she applied again and got a job in the Women’s Auxiliary Air Force.  She had to train for weeks.</a:t>
            </a:r>
          </a:p>
        </p:txBody>
      </p:sp>
      <p:sp>
        <p:nvSpPr>
          <p:cNvPr id="5" name="Speech Bubble: Rectangle with Corners Rounded 4">
            <a:extLst>
              <a:ext uri="{FF2B5EF4-FFF2-40B4-BE49-F238E27FC236}">
                <a16:creationId xmlns:a16="http://schemas.microsoft.com/office/drawing/2014/main" id="{448E17B3-3FBE-4615-86A3-1549F6D39A90}"/>
              </a:ext>
            </a:extLst>
          </p:cNvPr>
          <p:cNvSpPr/>
          <p:nvPr/>
        </p:nvSpPr>
        <p:spPr>
          <a:xfrm>
            <a:off x="1520042" y="2003188"/>
            <a:ext cx="5047013" cy="3091325"/>
          </a:xfrm>
          <a:prstGeom prst="wedgeRoundRectCallout">
            <a:avLst>
              <a:gd name="adj1" fmla="val 80531"/>
              <a:gd name="adj2" fmla="val -17588"/>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rPr>
              <a:t>When I got there I was the only coloured person in a sea of white faces.  That was hard, but someone told me I looked smart in my uniform, which cheered me up no end. </a:t>
            </a:r>
          </a:p>
        </p:txBody>
      </p:sp>
    </p:spTree>
    <p:extLst>
      <p:ext uri="{BB962C8B-B14F-4D97-AF65-F5344CB8AC3E}">
        <p14:creationId xmlns:p14="http://schemas.microsoft.com/office/powerpoint/2010/main" val="93402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lack History Month Firsts: Lilian Bader">
            <a:extLst>
              <a:ext uri="{FF2B5EF4-FFF2-40B4-BE49-F238E27FC236}">
                <a16:creationId xmlns:a16="http://schemas.microsoft.com/office/drawing/2014/main" id="{C756F880-5852-43D7-8268-61CD47F94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371" y="754281"/>
            <a:ext cx="4892040" cy="4892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Speech Bubble: Rectangle with Corners Rounded 2">
            <a:extLst>
              <a:ext uri="{FF2B5EF4-FFF2-40B4-BE49-F238E27FC236}">
                <a16:creationId xmlns:a16="http://schemas.microsoft.com/office/drawing/2014/main" id="{8CB85173-1A0F-4CEB-B766-D7147DD1B6DF}"/>
              </a:ext>
            </a:extLst>
          </p:cNvPr>
          <p:cNvSpPr/>
          <p:nvPr/>
        </p:nvSpPr>
        <p:spPr>
          <a:xfrm>
            <a:off x="5925787" y="2719845"/>
            <a:ext cx="5047013" cy="3091325"/>
          </a:xfrm>
          <a:prstGeom prst="wedgeRoundRectCallout">
            <a:avLst>
              <a:gd name="adj1" fmla="val -71469"/>
              <a:gd name="adj2" fmla="val -31802"/>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chemeClr val="tx1"/>
                </a:solidFill>
              </a:rPr>
              <a:t>I had to check that everything in the planes worked perfectly.  It was very hard work and long hours, but I was proud to be making a difference.</a:t>
            </a:r>
          </a:p>
        </p:txBody>
      </p:sp>
      <p:sp>
        <p:nvSpPr>
          <p:cNvPr id="4" name="Rectangle: Rounded Corners 3">
            <a:extLst>
              <a:ext uri="{FF2B5EF4-FFF2-40B4-BE49-F238E27FC236}">
                <a16:creationId xmlns:a16="http://schemas.microsoft.com/office/drawing/2014/main" id="{DF9C7B2D-2C44-4B0A-9C73-1959EA1DBD00}"/>
              </a:ext>
            </a:extLst>
          </p:cNvPr>
          <p:cNvSpPr/>
          <p:nvPr/>
        </p:nvSpPr>
        <p:spPr>
          <a:xfrm>
            <a:off x="5373087" y="279268"/>
            <a:ext cx="5777842" cy="22694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Lilian worked as an instrument repairer.  Women had never been allowed to do this job before, but in World War Two they showed they could do a whole variety of jobs really well.</a:t>
            </a:r>
          </a:p>
        </p:txBody>
      </p:sp>
    </p:spTree>
    <p:extLst>
      <p:ext uri="{BB962C8B-B14F-4D97-AF65-F5344CB8AC3E}">
        <p14:creationId xmlns:p14="http://schemas.microsoft.com/office/powerpoint/2010/main" val="29687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Lilian Bader - African Stories in Hull &amp;amp; East Yorkshire">
            <a:extLst>
              <a:ext uri="{FF2B5EF4-FFF2-40B4-BE49-F238E27FC236}">
                <a16:creationId xmlns:a16="http://schemas.microsoft.com/office/drawing/2014/main" id="{A6D292EB-1F74-4C9A-A696-CBB9A52FB7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4668" y="932411"/>
            <a:ext cx="3524250" cy="53054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75809E15-8DA5-4C50-9A14-709398433CAD}"/>
              </a:ext>
            </a:extLst>
          </p:cNvPr>
          <p:cNvSpPr/>
          <p:nvPr/>
        </p:nvSpPr>
        <p:spPr>
          <a:xfrm>
            <a:off x="4862448" y="1183725"/>
            <a:ext cx="5777842" cy="22694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Lilian worked hard and became a Leading Aircraftwoman.  In 1943 she married tank driver Ramsey Bader and they had two sons.   </a:t>
            </a:r>
          </a:p>
        </p:txBody>
      </p:sp>
      <p:sp>
        <p:nvSpPr>
          <p:cNvPr id="4" name="Rectangle: Rounded Corners 3">
            <a:extLst>
              <a:ext uri="{FF2B5EF4-FFF2-40B4-BE49-F238E27FC236}">
                <a16:creationId xmlns:a16="http://schemas.microsoft.com/office/drawing/2014/main" id="{76798C56-4F88-4365-8940-F1E787EA0AC0}"/>
              </a:ext>
            </a:extLst>
          </p:cNvPr>
          <p:cNvSpPr/>
          <p:nvPr/>
        </p:nvSpPr>
        <p:spPr>
          <a:xfrm>
            <a:off x="4862448" y="2067114"/>
            <a:ext cx="5777842" cy="22694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Lilian had to leave her job in the military as women couldn’t be mothers and have a job in those days.  </a:t>
            </a:r>
          </a:p>
        </p:txBody>
      </p:sp>
      <p:sp>
        <p:nvSpPr>
          <p:cNvPr id="5" name="Rectangle: Rounded Corners 4">
            <a:extLst>
              <a:ext uri="{FF2B5EF4-FFF2-40B4-BE49-F238E27FC236}">
                <a16:creationId xmlns:a16="http://schemas.microsoft.com/office/drawing/2014/main" id="{0B4B095F-39D9-4745-BA22-FF64B67464CE}"/>
              </a:ext>
            </a:extLst>
          </p:cNvPr>
          <p:cNvSpPr/>
          <p:nvPr/>
        </p:nvSpPr>
        <p:spPr>
          <a:xfrm>
            <a:off x="4862448" y="2950503"/>
            <a:ext cx="5777842" cy="22694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Again, Lilian found that racism made it harder for her to find work, but she went back to college, studied hard and became a teacher.</a:t>
            </a:r>
          </a:p>
        </p:txBody>
      </p:sp>
    </p:spTree>
    <p:extLst>
      <p:ext uri="{BB962C8B-B14F-4D97-AF65-F5344CB8AC3E}">
        <p14:creationId xmlns:p14="http://schemas.microsoft.com/office/powerpoint/2010/main" val="120644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619444BD-0772-48A4-841A-730030CDA6B2}"/>
              </a:ext>
            </a:extLst>
          </p:cNvPr>
          <p:cNvPicPr>
            <a:picLocks noChangeAspect="1"/>
          </p:cNvPicPr>
          <p:nvPr/>
        </p:nvPicPr>
        <p:blipFill>
          <a:blip r:embed="rId3"/>
          <a:stretch>
            <a:fillRect/>
          </a:stretch>
        </p:blipFill>
        <p:spPr>
          <a:xfrm>
            <a:off x="1484415" y="491341"/>
            <a:ext cx="9460675" cy="5321630"/>
          </a:xfrm>
          <a:prstGeom prst="rect">
            <a:avLst/>
          </a:prstGeom>
        </p:spPr>
      </p:pic>
      <p:sp>
        <p:nvSpPr>
          <p:cNvPr id="4" name="Rectangle: Rounded Corners 3">
            <a:extLst>
              <a:ext uri="{FF2B5EF4-FFF2-40B4-BE49-F238E27FC236}">
                <a16:creationId xmlns:a16="http://schemas.microsoft.com/office/drawing/2014/main" id="{86675997-15BC-445F-AA03-EEDE3E1DC6D9}"/>
              </a:ext>
            </a:extLst>
          </p:cNvPr>
          <p:cNvSpPr/>
          <p:nvPr/>
        </p:nvSpPr>
        <p:spPr>
          <a:xfrm>
            <a:off x="7809510" y="4930719"/>
            <a:ext cx="3887684" cy="152945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Click on the pic to see a little animation of Lilian’s life.</a:t>
            </a:r>
          </a:p>
        </p:txBody>
      </p:sp>
    </p:spTree>
    <p:extLst>
      <p:ext uri="{BB962C8B-B14F-4D97-AF65-F5344CB8AC3E}">
        <p14:creationId xmlns:p14="http://schemas.microsoft.com/office/powerpoint/2010/main" val="186074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illian Bader, former member of the Women&amp;#39;s Auxiliary Air Force,... News  Photo - Getty Images">
            <a:extLst>
              <a:ext uri="{FF2B5EF4-FFF2-40B4-BE49-F238E27FC236}">
                <a16:creationId xmlns:a16="http://schemas.microsoft.com/office/drawing/2014/main" id="{8C4D4B1A-88A4-4006-81F5-8D69FA63BD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499" y="1785097"/>
            <a:ext cx="6659734" cy="43184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43E0BAE5-B074-471C-BE32-B51F9EB79B07}"/>
              </a:ext>
            </a:extLst>
          </p:cNvPr>
          <p:cNvSpPr/>
          <p:nvPr/>
        </p:nvSpPr>
        <p:spPr>
          <a:xfrm>
            <a:off x="814821" y="1014755"/>
            <a:ext cx="3484047" cy="221035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Were any of your guesses right?</a:t>
            </a:r>
          </a:p>
        </p:txBody>
      </p:sp>
      <p:sp>
        <p:nvSpPr>
          <p:cNvPr id="4" name="Thought Bubble: Cloud 3">
            <a:extLst>
              <a:ext uri="{FF2B5EF4-FFF2-40B4-BE49-F238E27FC236}">
                <a16:creationId xmlns:a16="http://schemas.microsoft.com/office/drawing/2014/main" id="{B7B719FD-CA2C-4D20-9285-0D3E8B9CE8B2}"/>
              </a:ext>
            </a:extLst>
          </p:cNvPr>
          <p:cNvSpPr/>
          <p:nvPr/>
        </p:nvSpPr>
        <p:spPr>
          <a:xfrm>
            <a:off x="724827" y="3282539"/>
            <a:ext cx="3574041" cy="2405741"/>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What can we learn from Lilian’s life and the challenges she faced?</a:t>
            </a:r>
          </a:p>
        </p:txBody>
      </p:sp>
      <p:sp>
        <p:nvSpPr>
          <p:cNvPr id="5" name="Rectangle: Rounded Corners 4">
            <a:extLst>
              <a:ext uri="{FF2B5EF4-FFF2-40B4-BE49-F238E27FC236}">
                <a16:creationId xmlns:a16="http://schemas.microsoft.com/office/drawing/2014/main" id="{8A8F4B14-6980-474B-8628-8F0ECF45A117}"/>
              </a:ext>
            </a:extLst>
          </p:cNvPr>
          <p:cNvSpPr/>
          <p:nvPr/>
        </p:nvSpPr>
        <p:spPr>
          <a:xfrm>
            <a:off x="409201" y="287654"/>
            <a:ext cx="5777842" cy="226940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So Lilian was one of the very first black women to serve in the British military.  Through her hard work she helped to change Britain and throughout her life she continued to fight racism.</a:t>
            </a:r>
          </a:p>
        </p:txBody>
      </p:sp>
    </p:spTree>
    <p:extLst>
      <p:ext uri="{BB962C8B-B14F-4D97-AF65-F5344CB8AC3E}">
        <p14:creationId xmlns:p14="http://schemas.microsoft.com/office/powerpoint/2010/main" val="40456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42AAD86-D672-4A2A-BDE0-D4052CDB35C9}"/>
              </a:ext>
            </a:extLst>
          </p:cNvPr>
          <p:cNvPicPr>
            <a:picLocks noChangeAspect="1"/>
          </p:cNvPicPr>
          <p:nvPr/>
        </p:nvPicPr>
        <p:blipFill>
          <a:blip r:embed="rId2"/>
          <a:stretch>
            <a:fillRect/>
          </a:stretch>
        </p:blipFill>
        <p:spPr>
          <a:xfrm>
            <a:off x="6341424" y="3330288"/>
            <a:ext cx="5648696" cy="31773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a:extLst>
              <a:ext uri="{FF2B5EF4-FFF2-40B4-BE49-F238E27FC236}">
                <a16:creationId xmlns:a16="http://schemas.microsoft.com/office/drawing/2014/main" id="{B9D4C4F9-911A-459B-9C54-0EA74F669A53}"/>
              </a:ext>
            </a:extLst>
          </p:cNvPr>
          <p:cNvPicPr>
            <a:picLocks noChangeAspect="1"/>
          </p:cNvPicPr>
          <p:nvPr/>
        </p:nvPicPr>
        <p:blipFill>
          <a:blip r:embed="rId3"/>
          <a:stretch>
            <a:fillRect/>
          </a:stretch>
        </p:blipFill>
        <p:spPr>
          <a:xfrm>
            <a:off x="5379522" y="350320"/>
            <a:ext cx="5320146" cy="29925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Rounded Corners 7">
            <a:extLst>
              <a:ext uri="{FF2B5EF4-FFF2-40B4-BE49-F238E27FC236}">
                <a16:creationId xmlns:a16="http://schemas.microsoft.com/office/drawing/2014/main" id="{312FD61D-10D7-41EB-ADFB-8BB423BCEA17}"/>
              </a:ext>
            </a:extLst>
          </p:cNvPr>
          <p:cNvSpPr/>
          <p:nvPr/>
        </p:nvSpPr>
        <p:spPr>
          <a:xfrm>
            <a:off x="663067" y="350320"/>
            <a:ext cx="4191990" cy="218571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You may be interested in my other ppts, including an assembly on Remembrance, which highlights some of the serving men and women of WW1 and WW2, who are often overlooked and my ppt on female spies in WW2</a:t>
            </a:r>
          </a:p>
        </p:txBody>
      </p:sp>
      <p:pic>
        <p:nvPicPr>
          <p:cNvPr id="2" name="Picture 1">
            <a:extLst>
              <a:ext uri="{FF2B5EF4-FFF2-40B4-BE49-F238E27FC236}">
                <a16:creationId xmlns:a16="http://schemas.microsoft.com/office/drawing/2014/main" id="{FAF73C68-ACCE-5B16-CEDB-5ABA45121343}"/>
              </a:ext>
            </a:extLst>
          </p:cNvPr>
          <p:cNvPicPr>
            <a:picLocks noChangeAspect="1"/>
          </p:cNvPicPr>
          <p:nvPr/>
        </p:nvPicPr>
        <p:blipFill>
          <a:blip r:embed="rId4"/>
          <a:stretch>
            <a:fillRect/>
          </a:stretch>
        </p:blipFill>
        <p:spPr>
          <a:xfrm>
            <a:off x="445141" y="3330288"/>
            <a:ext cx="5364480" cy="30175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963749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2762214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D01D-926B-4604-8C4B-D95913D2125B}"/>
              </a:ext>
            </a:extLst>
          </p:cNvPr>
          <p:cNvSpPr>
            <a:spLocks noGrp="1"/>
          </p:cNvSpPr>
          <p:nvPr>
            <p:ph type="title"/>
          </p:nvPr>
        </p:nvSpPr>
        <p:spPr>
          <a:xfrm>
            <a:off x="838200" y="365126"/>
            <a:ext cx="10515600" cy="901700"/>
          </a:xfrm>
        </p:spPr>
        <p:txBody>
          <a:bodyPr>
            <a:normAutofit fontScale="90000"/>
          </a:bodyPr>
          <a:lstStyle/>
          <a:p>
            <a:r>
              <a:rPr lang="en-GB" dirty="0"/>
              <a:t>Lilian Bader – first black woman in the Women’s Auxiliary Air Force – WW2</a:t>
            </a:r>
          </a:p>
        </p:txBody>
      </p:sp>
      <p:sp>
        <p:nvSpPr>
          <p:cNvPr id="3" name="Content Placeholder 2">
            <a:extLst>
              <a:ext uri="{FF2B5EF4-FFF2-40B4-BE49-F238E27FC236}">
                <a16:creationId xmlns:a16="http://schemas.microsoft.com/office/drawing/2014/main" id="{E7D2A319-4006-4940-88F3-B09B972B1D2C}"/>
              </a:ext>
            </a:extLst>
          </p:cNvPr>
          <p:cNvSpPr>
            <a:spLocks noGrp="1"/>
          </p:cNvSpPr>
          <p:nvPr>
            <p:ph idx="1"/>
          </p:nvPr>
        </p:nvSpPr>
        <p:spPr>
          <a:xfrm>
            <a:off x="838200" y="1981201"/>
            <a:ext cx="10515600" cy="3133724"/>
          </a:xfrm>
        </p:spPr>
        <p:txBody>
          <a:bodyPr>
            <a:normAutofit fontScale="92500"/>
          </a:bodyPr>
          <a:lstStyle/>
          <a:p>
            <a:pPr marL="0" indent="0">
              <a:buNone/>
            </a:pPr>
            <a:r>
              <a:rPr lang="en-GB" dirty="0"/>
              <a:t>This assembly is one of a series encouraging children to recognise we can learn from each other and that we can make changes to our world.</a:t>
            </a:r>
          </a:p>
          <a:p>
            <a:pPr marL="0" indent="0">
              <a:buNone/>
            </a:pPr>
            <a:endParaRPr lang="en-GB" dirty="0"/>
          </a:p>
          <a:p>
            <a:pPr marL="0" indent="0">
              <a:buNone/>
            </a:pPr>
            <a:r>
              <a:rPr lang="en-GB" dirty="0"/>
              <a:t>This one focusses on Lilian Bader and mentions the men who volunteered from around the world to help the Allies in WW2</a:t>
            </a:r>
            <a:r>
              <a:rPr lang="en-GB" i="1" dirty="0"/>
              <a:t>.</a:t>
            </a:r>
          </a:p>
          <a:p>
            <a:pPr marL="0" indent="0">
              <a:buNone/>
            </a:pPr>
            <a:endParaRPr lang="en-GB" i="1" dirty="0"/>
          </a:p>
          <a:p>
            <a:pPr marL="0" indent="0">
              <a:buNone/>
            </a:pPr>
            <a:r>
              <a:rPr lang="en-GB" dirty="0"/>
              <a:t>The video has been checked, but please check for yourself before viewing.</a:t>
            </a:r>
          </a:p>
          <a:p>
            <a:endParaRPr lang="en-GB" dirty="0"/>
          </a:p>
          <a:p>
            <a:endParaRPr lang="en-GB" dirty="0"/>
          </a:p>
        </p:txBody>
      </p:sp>
      <p:sp>
        <p:nvSpPr>
          <p:cNvPr id="5" name="Rectangle: Rounded Corners 4">
            <a:extLst>
              <a:ext uri="{FF2B5EF4-FFF2-40B4-BE49-F238E27FC236}">
                <a16:creationId xmlns:a16="http://schemas.microsoft.com/office/drawing/2014/main" id="{D4B1D3EE-663C-44AA-8F9D-9F0AF454162D}"/>
              </a:ext>
            </a:extLst>
          </p:cNvPr>
          <p:cNvSpPr/>
          <p:nvPr/>
        </p:nvSpPr>
        <p:spPr>
          <a:xfrm>
            <a:off x="652462" y="5476874"/>
            <a:ext cx="10201275" cy="101599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Keep a look out – more assemblies on this theme coming soon.</a:t>
            </a:r>
          </a:p>
        </p:txBody>
      </p:sp>
    </p:spTree>
    <p:extLst>
      <p:ext uri="{BB962C8B-B14F-4D97-AF65-F5344CB8AC3E}">
        <p14:creationId xmlns:p14="http://schemas.microsoft.com/office/powerpoint/2010/main" val="230897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Lillian Bader, former member of the Women&amp;#39;s Auxiliary Air Force,... News  Photo - Getty Images">
            <a:extLst>
              <a:ext uri="{FF2B5EF4-FFF2-40B4-BE49-F238E27FC236}">
                <a16:creationId xmlns:a16="http://schemas.microsoft.com/office/drawing/2014/main" id="{6D0628EC-3099-4473-8DD3-EBE9B3E47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618" y="771525"/>
            <a:ext cx="8918755" cy="57832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380D1F8-A76C-44E0-AD5B-EECB05A79731}"/>
              </a:ext>
            </a:extLst>
          </p:cNvPr>
          <p:cNvSpPr/>
          <p:nvPr/>
        </p:nvSpPr>
        <p:spPr>
          <a:xfrm>
            <a:off x="266701" y="510377"/>
            <a:ext cx="2362200" cy="31527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This is Lilian Bader.  She died a few years ago, aged 97.</a:t>
            </a:r>
          </a:p>
        </p:txBody>
      </p:sp>
      <p:sp>
        <p:nvSpPr>
          <p:cNvPr id="5" name="Thought Bubble: Cloud 4">
            <a:extLst>
              <a:ext uri="{FF2B5EF4-FFF2-40B4-BE49-F238E27FC236}">
                <a16:creationId xmlns:a16="http://schemas.microsoft.com/office/drawing/2014/main" id="{6E98152B-1405-4E89-9761-51B0AC841A3E}"/>
              </a:ext>
            </a:extLst>
          </p:cNvPr>
          <p:cNvSpPr/>
          <p:nvPr/>
        </p:nvSpPr>
        <p:spPr>
          <a:xfrm>
            <a:off x="66675" y="2328862"/>
            <a:ext cx="2962274" cy="220027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Are there any clues in the picture that help us find out why she is famous?</a:t>
            </a:r>
          </a:p>
        </p:txBody>
      </p:sp>
      <p:sp>
        <p:nvSpPr>
          <p:cNvPr id="6" name="Rectangle: Rounded Corners 5">
            <a:extLst>
              <a:ext uri="{FF2B5EF4-FFF2-40B4-BE49-F238E27FC236}">
                <a16:creationId xmlns:a16="http://schemas.microsoft.com/office/drawing/2014/main" id="{B3940CD8-A2F1-4377-990A-4AABA99714FF}"/>
              </a:ext>
            </a:extLst>
          </p:cNvPr>
          <p:cNvSpPr/>
          <p:nvPr/>
        </p:nvSpPr>
        <p:spPr>
          <a:xfrm>
            <a:off x="264047" y="5305425"/>
            <a:ext cx="2362200" cy="114855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Let’s see if you’re right…</a:t>
            </a:r>
          </a:p>
        </p:txBody>
      </p:sp>
    </p:spTree>
    <p:extLst>
      <p:ext uri="{BB962C8B-B14F-4D97-AF65-F5344CB8AC3E}">
        <p14:creationId xmlns:p14="http://schemas.microsoft.com/office/powerpoint/2010/main" val="345144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ilian Bader: First Black Woman In The AirForce | Elizabeth Okoh">
            <a:extLst>
              <a:ext uri="{FF2B5EF4-FFF2-40B4-BE49-F238E27FC236}">
                <a16:creationId xmlns:a16="http://schemas.microsoft.com/office/drawing/2014/main" id="{4566B027-B753-4FB7-BE31-E06992691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4" y="603483"/>
            <a:ext cx="3927475" cy="5883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F0AACFA-3200-4FAB-90F5-226ECED58D3D}"/>
              </a:ext>
            </a:extLst>
          </p:cNvPr>
          <p:cNvSpPr/>
          <p:nvPr/>
        </p:nvSpPr>
        <p:spPr>
          <a:xfrm>
            <a:off x="266701" y="510378"/>
            <a:ext cx="3019424" cy="22613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Lilian was born in 1918 in Liverpool, a city in the North of England.</a:t>
            </a:r>
          </a:p>
        </p:txBody>
      </p:sp>
      <p:sp>
        <p:nvSpPr>
          <p:cNvPr id="4" name="Rectangle: Rounded Corners 3">
            <a:extLst>
              <a:ext uri="{FF2B5EF4-FFF2-40B4-BE49-F238E27FC236}">
                <a16:creationId xmlns:a16="http://schemas.microsoft.com/office/drawing/2014/main" id="{8790E686-5086-4D59-8E6A-28171C5790C8}"/>
              </a:ext>
            </a:extLst>
          </p:cNvPr>
          <p:cNvSpPr/>
          <p:nvPr/>
        </p:nvSpPr>
        <p:spPr>
          <a:xfrm>
            <a:off x="1028700" y="2472527"/>
            <a:ext cx="3524249" cy="23566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Lilian’s Mum was Irish and her Dad was from an island, thousands of miles away, called Barbados.</a:t>
            </a:r>
          </a:p>
        </p:txBody>
      </p:sp>
    </p:spTree>
    <p:extLst>
      <p:ext uri="{BB962C8B-B14F-4D97-AF65-F5344CB8AC3E}">
        <p14:creationId xmlns:p14="http://schemas.microsoft.com/office/powerpoint/2010/main" val="283462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D2433A-96C6-4EA0-B32C-BC0FF0FD65B5}"/>
              </a:ext>
            </a:extLst>
          </p:cNvPr>
          <p:cNvPicPr>
            <a:picLocks noChangeAspect="1"/>
          </p:cNvPicPr>
          <p:nvPr/>
        </p:nvPicPr>
        <p:blipFill>
          <a:blip r:embed="rId3"/>
          <a:stretch>
            <a:fillRect/>
          </a:stretch>
        </p:blipFill>
        <p:spPr>
          <a:xfrm>
            <a:off x="1150457" y="1082522"/>
            <a:ext cx="5687219" cy="5144218"/>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489F40E8-BA47-469D-9A43-48A39BE29D5F}"/>
              </a:ext>
            </a:extLst>
          </p:cNvPr>
          <p:cNvSpPr/>
          <p:nvPr/>
        </p:nvSpPr>
        <p:spPr>
          <a:xfrm>
            <a:off x="6602681" y="584691"/>
            <a:ext cx="4267695" cy="23566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Sadly, Lilian’s Mum and Dad died when she was still very young.  She was separated from her brothers and sent to be looked after by nuns.</a:t>
            </a:r>
          </a:p>
        </p:txBody>
      </p:sp>
      <p:sp>
        <p:nvSpPr>
          <p:cNvPr id="5" name="Rectangle: Rounded Corners 4">
            <a:extLst>
              <a:ext uri="{FF2B5EF4-FFF2-40B4-BE49-F238E27FC236}">
                <a16:creationId xmlns:a16="http://schemas.microsoft.com/office/drawing/2014/main" id="{C75BA0D4-C9ED-410F-863F-84CEE80F251F}"/>
              </a:ext>
            </a:extLst>
          </p:cNvPr>
          <p:cNvSpPr/>
          <p:nvPr/>
        </p:nvSpPr>
        <p:spPr>
          <a:xfrm>
            <a:off x="6602680" y="1584365"/>
            <a:ext cx="4267695" cy="235664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When she got older, Lilian tried hard to get a job, but she found it really difficult. There was a lot of racism and people didn’t want to employ a mixed-race girl.</a:t>
            </a:r>
          </a:p>
        </p:txBody>
      </p:sp>
      <p:sp>
        <p:nvSpPr>
          <p:cNvPr id="6" name="Speech Bubble: Rectangle with Corners Rounded 5">
            <a:extLst>
              <a:ext uri="{FF2B5EF4-FFF2-40B4-BE49-F238E27FC236}">
                <a16:creationId xmlns:a16="http://schemas.microsoft.com/office/drawing/2014/main" id="{47F6D7D5-5246-40B2-8F6B-6B05AC1904B8}"/>
              </a:ext>
            </a:extLst>
          </p:cNvPr>
          <p:cNvSpPr/>
          <p:nvPr/>
        </p:nvSpPr>
        <p:spPr>
          <a:xfrm>
            <a:off x="6303289" y="2279068"/>
            <a:ext cx="4738254" cy="2661618"/>
          </a:xfrm>
          <a:prstGeom prst="wedgeRoundRectCallout">
            <a:avLst>
              <a:gd name="adj1" fmla="val -65693"/>
              <a:gd name="adj2" fmla="val 2827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Nobody would give me a job… not even the priests and that was when I realised I had a problem with colour.</a:t>
            </a:r>
          </a:p>
        </p:txBody>
      </p:sp>
      <p:sp>
        <p:nvSpPr>
          <p:cNvPr id="8" name="Thought Bubble: Cloud 7">
            <a:extLst>
              <a:ext uri="{FF2B5EF4-FFF2-40B4-BE49-F238E27FC236}">
                <a16:creationId xmlns:a16="http://schemas.microsoft.com/office/drawing/2014/main" id="{55BD8E74-8B3A-4798-B2BB-0207AA5F3B57}"/>
              </a:ext>
            </a:extLst>
          </p:cNvPr>
          <p:cNvSpPr/>
          <p:nvPr/>
        </p:nvSpPr>
        <p:spPr>
          <a:xfrm>
            <a:off x="8116226" y="3609877"/>
            <a:ext cx="3484047" cy="221035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 you think this made Lilian feel?</a:t>
            </a:r>
          </a:p>
        </p:txBody>
      </p:sp>
    </p:spTree>
    <p:extLst>
      <p:ext uri="{BB962C8B-B14F-4D97-AF65-F5344CB8AC3E}">
        <p14:creationId xmlns:p14="http://schemas.microsoft.com/office/powerpoint/2010/main" val="155684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he Luftwaffe Fought The Battle Of Britain | Imperial War Museums">
            <a:extLst>
              <a:ext uri="{FF2B5EF4-FFF2-40B4-BE49-F238E27FC236}">
                <a16:creationId xmlns:a16="http://schemas.microsoft.com/office/drawing/2014/main" id="{7DC0CE26-9A25-4F27-84C4-82FB8550E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413" y="327976"/>
            <a:ext cx="5357750" cy="45272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148" name="Picture 4" descr="BATTLE OF FRANCE 1940 | Imperial War Museums">
            <a:extLst>
              <a:ext uri="{FF2B5EF4-FFF2-40B4-BE49-F238E27FC236}">
                <a16:creationId xmlns:a16="http://schemas.microsoft.com/office/drawing/2014/main" id="{BAF8678E-7412-4B8E-BBDC-524EE991D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00503"/>
            <a:ext cx="5562600" cy="36226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6BEF0C4-2104-4BBB-B95E-8645D822622C}"/>
              </a:ext>
            </a:extLst>
          </p:cNvPr>
          <p:cNvSpPr/>
          <p:nvPr/>
        </p:nvSpPr>
        <p:spPr>
          <a:xfrm>
            <a:off x="266701" y="510378"/>
            <a:ext cx="5124696" cy="182906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Lilian was 21 when the Second World War broke out.  She really wanted to help in some way.</a:t>
            </a:r>
          </a:p>
        </p:txBody>
      </p:sp>
    </p:spTree>
    <p:extLst>
      <p:ext uri="{BB962C8B-B14F-4D97-AF65-F5344CB8AC3E}">
        <p14:creationId xmlns:p14="http://schemas.microsoft.com/office/powerpoint/2010/main" val="2216525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ilian Bader">
            <a:extLst>
              <a:ext uri="{FF2B5EF4-FFF2-40B4-BE49-F238E27FC236}">
                <a16:creationId xmlns:a16="http://schemas.microsoft.com/office/drawing/2014/main" id="{2EED6484-F035-487B-8FA5-E51CC5C829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664" y="1007857"/>
            <a:ext cx="3617953" cy="520443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E59B8723-CB5C-43AF-9D17-B6B3C7550F2C}"/>
              </a:ext>
            </a:extLst>
          </p:cNvPr>
          <p:cNvSpPr/>
          <p:nvPr/>
        </p:nvSpPr>
        <p:spPr>
          <a:xfrm>
            <a:off x="5076206" y="272870"/>
            <a:ext cx="5754089" cy="23278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Lilian eventually got a job working in a canteen making food for soldiers.  She was really happy to be doing something positive.</a:t>
            </a:r>
          </a:p>
        </p:txBody>
      </p:sp>
      <p:sp>
        <p:nvSpPr>
          <p:cNvPr id="4" name="Rectangle: Rounded Corners 3">
            <a:extLst>
              <a:ext uri="{FF2B5EF4-FFF2-40B4-BE49-F238E27FC236}">
                <a16:creationId xmlns:a16="http://schemas.microsoft.com/office/drawing/2014/main" id="{AF3DDE2D-812D-430C-BFA6-B1ED3D6E5BEF}"/>
              </a:ext>
            </a:extLst>
          </p:cNvPr>
          <p:cNvSpPr/>
          <p:nvPr/>
        </p:nvSpPr>
        <p:spPr>
          <a:xfrm>
            <a:off x="5076205" y="1101175"/>
            <a:ext cx="5754089" cy="23278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However, after 7 weeks, she was told she had to leave the job because her Dad was not from Britain.</a:t>
            </a:r>
          </a:p>
        </p:txBody>
      </p:sp>
      <p:sp>
        <p:nvSpPr>
          <p:cNvPr id="5" name="Thought Bubble: Cloud 4">
            <a:extLst>
              <a:ext uri="{FF2B5EF4-FFF2-40B4-BE49-F238E27FC236}">
                <a16:creationId xmlns:a16="http://schemas.microsoft.com/office/drawing/2014/main" id="{83EEED22-AB8A-49C5-9113-E5E916EDD05E}"/>
              </a:ext>
            </a:extLst>
          </p:cNvPr>
          <p:cNvSpPr/>
          <p:nvPr/>
        </p:nvSpPr>
        <p:spPr>
          <a:xfrm>
            <a:off x="7441251" y="2896034"/>
            <a:ext cx="3484047" cy="221035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Is that fair?  How do you think Lilian felt about this?</a:t>
            </a:r>
          </a:p>
        </p:txBody>
      </p:sp>
    </p:spTree>
    <p:extLst>
      <p:ext uri="{BB962C8B-B14F-4D97-AF65-F5344CB8AC3E}">
        <p14:creationId xmlns:p14="http://schemas.microsoft.com/office/powerpoint/2010/main" val="16531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Keep Calm and Carry On: How Britain Bought Up the Global Supply of Tea  During WWII">
            <a:extLst>
              <a:ext uri="{FF2B5EF4-FFF2-40B4-BE49-F238E27FC236}">
                <a16:creationId xmlns:a16="http://schemas.microsoft.com/office/drawing/2014/main" id="{004F5D4B-0369-441D-AE2E-595E35F60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4153" y="2340869"/>
            <a:ext cx="6043632" cy="4029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hought Bubble: Cloud 2">
            <a:extLst>
              <a:ext uri="{FF2B5EF4-FFF2-40B4-BE49-F238E27FC236}">
                <a16:creationId xmlns:a16="http://schemas.microsoft.com/office/drawing/2014/main" id="{7E1A13CD-3C6D-4930-96AD-F2D247C1B975}"/>
              </a:ext>
            </a:extLst>
          </p:cNvPr>
          <p:cNvSpPr/>
          <p:nvPr/>
        </p:nvSpPr>
        <p:spPr>
          <a:xfrm>
            <a:off x="2031112" y="3045248"/>
            <a:ext cx="3484047" cy="221035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How do you feel about this law??</a:t>
            </a:r>
          </a:p>
        </p:txBody>
      </p:sp>
      <p:sp>
        <p:nvSpPr>
          <p:cNvPr id="4" name="Rectangle: Rounded Corners 3">
            <a:extLst>
              <a:ext uri="{FF2B5EF4-FFF2-40B4-BE49-F238E27FC236}">
                <a16:creationId xmlns:a16="http://schemas.microsoft.com/office/drawing/2014/main" id="{01DC9E97-4FBC-438E-9611-1295386EEA6B}"/>
              </a:ext>
            </a:extLst>
          </p:cNvPr>
          <p:cNvSpPr/>
          <p:nvPr/>
        </p:nvSpPr>
        <p:spPr>
          <a:xfrm>
            <a:off x="884215" y="590537"/>
            <a:ext cx="5777842" cy="21170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 At the start of World War 2, Britain had a ‘colour bar’ which meant that only white men could fight for Britain.</a:t>
            </a:r>
          </a:p>
        </p:txBody>
      </p:sp>
    </p:spTree>
    <p:extLst>
      <p:ext uri="{BB962C8B-B14F-4D97-AF65-F5344CB8AC3E}">
        <p14:creationId xmlns:p14="http://schemas.microsoft.com/office/powerpoint/2010/main" val="358327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st Indian servicemen send Christmas greetings home over the air, including Ulric Cross, far right.">
            <a:extLst>
              <a:ext uri="{FF2B5EF4-FFF2-40B4-BE49-F238E27FC236}">
                <a16:creationId xmlns:a16="http://schemas.microsoft.com/office/drawing/2014/main" id="{D4E0764B-B5BA-40BC-9911-AE8ABD92B8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9292" y="1360838"/>
            <a:ext cx="8477250" cy="5086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9FA87B0D-7209-49AC-9B41-13F6FB9D5C7B}"/>
              </a:ext>
            </a:extLst>
          </p:cNvPr>
          <p:cNvSpPr/>
          <p:nvPr/>
        </p:nvSpPr>
        <p:spPr>
          <a:xfrm>
            <a:off x="500369" y="331142"/>
            <a:ext cx="4594143" cy="238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Eventually Britain dropped this law and asked people from all over the world to help them in the fight.  </a:t>
            </a:r>
          </a:p>
        </p:txBody>
      </p:sp>
      <p:sp>
        <p:nvSpPr>
          <p:cNvPr id="4" name="Rectangle: Rounded Corners 3">
            <a:extLst>
              <a:ext uri="{FF2B5EF4-FFF2-40B4-BE49-F238E27FC236}">
                <a16:creationId xmlns:a16="http://schemas.microsoft.com/office/drawing/2014/main" id="{C2B6C168-F280-4434-8B2E-BAB369F2B9D6}"/>
              </a:ext>
            </a:extLst>
          </p:cNvPr>
          <p:cNvSpPr/>
          <p:nvPr/>
        </p:nvSpPr>
        <p:spPr>
          <a:xfrm>
            <a:off x="500370" y="549722"/>
            <a:ext cx="4594143" cy="238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Millions of men came to help, from countries around the world, including India, China, South Africa, Jamaica and many other places.</a:t>
            </a:r>
          </a:p>
        </p:txBody>
      </p:sp>
      <p:sp>
        <p:nvSpPr>
          <p:cNvPr id="6" name="Rectangle: Rounded Corners 5">
            <a:extLst>
              <a:ext uri="{FF2B5EF4-FFF2-40B4-BE49-F238E27FC236}">
                <a16:creationId xmlns:a16="http://schemas.microsoft.com/office/drawing/2014/main" id="{E03B580F-9D6D-427A-8DBB-64892726AF86}"/>
              </a:ext>
            </a:extLst>
          </p:cNvPr>
          <p:cNvSpPr/>
          <p:nvPr/>
        </p:nvSpPr>
        <p:spPr>
          <a:xfrm>
            <a:off x="500368" y="768302"/>
            <a:ext cx="4594143" cy="238150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They made a huge difference in the war,  but were often treated poorly and paid less than British men.</a:t>
            </a:r>
          </a:p>
        </p:txBody>
      </p:sp>
    </p:spTree>
    <p:extLst>
      <p:ext uri="{BB962C8B-B14F-4D97-AF65-F5344CB8AC3E}">
        <p14:creationId xmlns:p14="http://schemas.microsoft.com/office/powerpoint/2010/main" val="408680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4" grpId="1"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12501</TotalTime>
  <Words>1113</Words>
  <Application>Microsoft Office PowerPoint</Application>
  <PresentationFormat>Widescreen</PresentationFormat>
  <Paragraphs>72</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Lilian Bader – first black woman in the Women’s Auxiliary Air Force – WW2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Lane</dc:creator>
  <cp:lastModifiedBy>Melissa Lane</cp:lastModifiedBy>
  <cp:revision>69</cp:revision>
  <dcterms:created xsi:type="dcterms:W3CDTF">2020-03-03T10:57:35Z</dcterms:created>
  <dcterms:modified xsi:type="dcterms:W3CDTF">2022-11-03T10:36:01Z</dcterms:modified>
</cp:coreProperties>
</file>