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66" r:id="rId2"/>
    <p:sldId id="283" r:id="rId3"/>
    <p:sldId id="321" r:id="rId4"/>
    <p:sldId id="322" r:id="rId5"/>
    <p:sldId id="323" r:id="rId6"/>
    <p:sldId id="325" r:id="rId7"/>
    <p:sldId id="326" r:id="rId8"/>
    <p:sldId id="327" r:id="rId9"/>
    <p:sldId id="328" r:id="rId10"/>
    <p:sldId id="329" r:id="rId11"/>
    <p:sldId id="331" r:id="rId12"/>
    <p:sldId id="332" r:id="rId13"/>
    <p:sldId id="330" r:id="rId14"/>
    <p:sldId id="324" r:id="rId15"/>
    <p:sldId id="333" r:id="rId16"/>
    <p:sldId id="367"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786" autoAdjust="0"/>
    <p:restoredTop sz="94660"/>
  </p:normalViewPr>
  <p:slideViewPr>
    <p:cSldViewPr snapToGrid="0">
      <p:cViewPr varScale="1">
        <p:scale>
          <a:sx n="67" d="100"/>
          <a:sy n="67" d="100"/>
        </p:scale>
        <p:origin x="652"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DE8AD-F6DE-4D8E-8CFA-B5B78F89888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AD8D482-1D73-40C2-8DA4-CC6965E04E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F48B57B0-2FF9-4DE0-9FB8-7A647F32BE82}"/>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2BB38C34-A395-4D1B-AC9E-CCC22B231AF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B55500-3D60-4CE7-BE23-366733447B42}"/>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471123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9C444-EBE6-4986-A12D-F75F9F55B7A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EDD96E9-5D0F-4073-85E4-D5B3E4944CB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1857A8-466E-4D20-8E6A-CE6896CCE3C9}"/>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DAA8E862-04D2-4DB3-B9B4-4E708D71CC1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D1D80D-D5FF-4A6C-99B9-9F0BB74B2B6A}"/>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4816953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4AD7C2-20C2-41EA-92F4-AA7A76E27951}"/>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0EF949-349A-4E3D-8ED2-6178917875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BE6B97B-8AD9-4CA6-8924-84ED48E1FC02}"/>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A709CF28-2749-4A35-A8B6-C9A0709B54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1487CD-3EA7-425C-ABBB-14579C27132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3356865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01CB9F-1F86-46A6-9C7F-A3425956B83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5E3A21D-7046-4E11-A4A2-D239F889F51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2D442F3-C7EB-412A-A07C-B4F2798B6A69}"/>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6AF848E3-2243-4122-9692-5BF11B30A0F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6B29CAE-D6CD-40AB-8B6D-1F7D8A197DB1}"/>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5584378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C121E-1ADE-4472-AB36-56476B2DD2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B31C9C7-006E-4CBF-BEDC-535DBE73A2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3BFA6A1-C382-4A31-AB4B-64E5B130C15D}"/>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0D64DC89-77F3-462A-807F-D8F2825F92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3C0005-4962-4D4B-BA03-72B96DB1631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49802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52FF5-5A22-4211-AA36-007A10F5E12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02951E-E1F5-4F62-AFE5-062D5D509E8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91A91A-67F3-4566-B40C-0A2DA8073F6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504D504-B4EE-4E0A-AC8C-E3F5CD3B153A}"/>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6" name="Footer Placeholder 5">
            <a:extLst>
              <a:ext uri="{FF2B5EF4-FFF2-40B4-BE49-F238E27FC236}">
                <a16:creationId xmlns:a16="http://schemas.microsoft.com/office/drawing/2014/main" id="{6D1697B1-CF06-4193-9A70-14C2C279C60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2DFC8AC-FC42-4BAD-8803-DB032065B114}"/>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558931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47559C-3664-4047-8ED5-AC7D48B351F1}"/>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F0BD91-79E9-44CA-BE90-B5C87AC780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D953A4-CB98-4659-8A07-3FE3C2BF71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FFBF892-3C9D-4BBF-8F85-8E067CC4612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B3D6167-BE3F-468B-A45A-8C815795557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89365F7-E276-4DA0-9D66-4780ED66777A}"/>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8" name="Footer Placeholder 7">
            <a:extLst>
              <a:ext uri="{FF2B5EF4-FFF2-40B4-BE49-F238E27FC236}">
                <a16:creationId xmlns:a16="http://schemas.microsoft.com/office/drawing/2014/main" id="{F1841A51-9E8F-49CC-8D8A-D697A964B700}"/>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1C5107A-7D5C-45DF-9CD6-B9EF702D4A60}"/>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125484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EF2715-0BE0-4079-84C2-CC2A692AAB0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5564398-4096-4401-ADAD-2AC4646D4DFD}"/>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4" name="Footer Placeholder 3">
            <a:extLst>
              <a:ext uri="{FF2B5EF4-FFF2-40B4-BE49-F238E27FC236}">
                <a16:creationId xmlns:a16="http://schemas.microsoft.com/office/drawing/2014/main" id="{F4496B9E-2D7C-4334-8F2C-C6899B310DC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9D9B879-3E86-4726-B610-97D2E856151B}"/>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491652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96624E-5406-48B7-859B-BA54C0173B68}"/>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3" name="Footer Placeholder 2">
            <a:extLst>
              <a:ext uri="{FF2B5EF4-FFF2-40B4-BE49-F238E27FC236}">
                <a16:creationId xmlns:a16="http://schemas.microsoft.com/office/drawing/2014/main" id="{F0295D57-439C-4627-83BD-A96BAEE638D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3C7EF095-455A-42D2-BE97-85287ED5C4AD}"/>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15560185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345FE-4D78-4D3A-A0DC-A9A48AF49C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F072A45-5F32-45D3-943F-FF0D250E9B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43D6C9D-FA98-4FDC-B720-EC3B875682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1507B8-E00C-42CF-BDB8-60E6AEE86402}"/>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6" name="Footer Placeholder 5">
            <a:extLst>
              <a:ext uri="{FF2B5EF4-FFF2-40B4-BE49-F238E27FC236}">
                <a16:creationId xmlns:a16="http://schemas.microsoft.com/office/drawing/2014/main" id="{23BDF623-1155-415B-B18E-328EE36E81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B5CB2F-E091-429A-B718-11482711450C}"/>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262673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3FFCF8-494D-400B-AA29-D1DD4047C0D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0CBA7F-840B-4C3D-9008-2DF8C8792A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97C5E60-467F-4933-B17F-085A91EF49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3B2B15C-6E9A-4678-9FA2-3EDD1718CA55}"/>
              </a:ext>
            </a:extLst>
          </p:cNvPr>
          <p:cNvSpPr>
            <a:spLocks noGrp="1"/>
          </p:cNvSpPr>
          <p:nvPr>
            <p:ph type="dt" sz="half" idx="10"/>
          </p:nvPr>
        </p:nvSpPr>
        <p:spPr/>
        <p:txBody>
          <a:bodyPr/>
          <a:lstStyle/>
          <a:p>
            <a:fld id="{C2E2EA63-3505-4D1C-99F5-F69C47829742}" type="datetimeFigureOut">
              <a:rPr lang="en-GB" smtClean="0"/>
              <a:t>28/04/2021</a:t>
            </a:fld>
            <a:endParaRPr lang="en-GB"/>
          </a:p>
        </p:txBody>
      </p:sp>
      <p:sp>
        <p:nvSpPr>
          <p:cNvPr id="6" name="Footer Placeholder 5">
            <a:extLst>
              <a:ext uri="{FF2B5EF4-FFF2-40B4-BE49-F238E27FC236}">
                <a16:creationId xmlns:a16="http://schemas.microsoft.com/office/drawing/2014/main" id="{946D45FC-8EEE-4384-AB4C-8B3ADA362B7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93A1EB8-462E-4F97-A781-D3C85BF21326}"/>
              </a:ext>
            </a:extLst>
          </p:cNvPr>
          <p:cNvSpPr>
            <a:spLocks noGrp="1"/>
          </p:cNvSpPr>
          <p:nvPr>
            <p:ph type="sldNum" sz="quarter" idx="12"/>
          </p:nvPr>
        </p:nvSpPr>
        <p:spPr/>
        <p:txBody>
          <a:bodyPr/>
          <a:lstStyle/>
          <a:p>
            <a:fld id="{64DE5CF9-5E1D-4855-B8E4-73B796C14D36}" type="slidenum">
              <a:rPr lang="en-GB" smtClean="0"/>
              <a:t>‹#›</a:t>
            </a:fld>
            <a:endParaRPr lang="en-GB"/>
          </a:p>
        </p:txBody>
      </p:sp>
    </p:spTree>
    <p:extLst>
      <p:ext uri="{BB962C8B-B14F-4D97-AF65-F5344CB8AC3E}">
        <p14:creationId xmlns:p14="http://schemas.microsoft.com/office/powerpoint/2010/main" val="9958023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6D43A84-49FE-448D-8423-543F392DD1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E780D7A-65C8-4C7D-8F34-E749A0DADAA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027B15-0106-4002-85EC-8939B7984C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E2EA63-3505-4D1C-99F5-F69C47829742}" type="datetimeFigureOut">
              <a:rPr lang="en-GB" smtClean="0"/>
              <a:t>28/04/2021</a:t>
            </a:fld>
            <a:endParaRPr lang="en-GB"/>
          </a:p>
        </p:txBody>
      </p:sp>
      <p:sp>
        <p:nvSpPr>
          <p:cNvPr id="5" name="Footer Placeholder 4">
            <a:extLst>
              <a:ext uri="{FF2B5EF4-FFF2-40B4-BE49-F238E27FC236}">
                <a16:creationId xmlns:a16="http://schemas.microsoft.com/office/drawing/2014/main" id="{E99755A0-067C-4561-A538-9AA71437AB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D49CD86-EC43-4C48-B41D-3985AD8AB0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DE5CF9-5E1D-4855-B8E4-73B796C14D36}" type="slidenum">
              <a:rPr lang="en-GB" smtClean="0"/>
              <a:t>‹#›</a:t>
            </a:fld>
            <a:endParaRPr lang="en-GB"/>
          </a:p>
        </p:txBody>
      </p:sp>
    </p:spTree>
    <p:extLst>
      <p:ext uri="{BB962C8B-B14F-4D97-AF65-F5344CB8AC3E}">
        <p14:creationId xmlns:p14="http://schemas.microsoft.com/office/powerpoint/2010/main" val="4541028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youtube.com/watch?v=2vg-0mlSnSE&amp;ab_channel=HistoryWho%27sWho"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925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a:t>
            </a:r>
          </a:p>
          <a:p>
            <a:pPr marL="0" indent="0">
              <a:buNone/>
            </a:pPr>
            <a:endParaRPr lang="en-GB" dirty="0"/>
          </a:p>
          <a:p>
            <a:pPr marL="0" indent="0">
              <a:buNone/>
            </a:pPr>
            <a:endParaRPr lang="en-GB" dirty="0"/>
          </a:p>
          <a:p>
            <a:pPr marL="0" indent="0">
              <a:buNone/>
            </a:pPr>
            <a:endParaRPr lang="en-GB" dirty="0"/>
          </a:p>
          <a:p>
            <a:pPr marL="0" indent="0">
              <a:buNone/>
            </a:pPr>
            <a:r>
              <a:rPr lang="en-GB" dirty="0"/>
              <a:t>You can contact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19657" y="3967626"/>
            <a:ext cx="600799" cy="61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7694A20-3109-4FFD-B81B-34C67619FA5F}"/>
              </a:ext>
            </a:extLst>
          </p:cNvPr>
          <p:cNvSpPr/>
          <p:nvPr/>
        </p:nvSpPr>
        <p:spPr>
          <a:xfrm>
            <a:off x="2200274" y="1956122"/>
            <a:ext cx="6584910" cy="7407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My website is www.diversitymel.com</a:t>
            </a:r>
          </a:p>
        </p:txBody>
      </p:sp>
    </p:spTree>
    <p:extLst>
      <p:ext uri="{BB962C8B-B14F-4D97-AF65-F5344CB8AC3E}">
        <p14:creationId xmlns:p14="http://schemas.microsoft.com/office/powerpoint/2010/main" val="3680450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5901D454-28FB-4136-9FC0-6D7E29F57EB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30308"/>
          <a:stretch/>
        </p:blipFill>
        <p:spPr bwMode="auto">
          <a:xfrm>
            <a:off x="3562350" y="466725"/>
            <a:ext cx="7153212" cy="54006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8AFEB758-83E1-4452-9416-D18696F97C82}"/>
              </a:ext>
            </a:extLst>
          </p:cNvPr>
          <p:cNvSpPr/>
          <p:nvPr/>
        </p:nvSpPr>
        <p:spPr>
          <a:xfrm>
            <a:off x="364331" y="171450"/>
            <a:ext cx="4007644" cy="22574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Ada learned about what Charles had already invented and then set about making it better.</a:t>
            </a:r>
          </a:p>
        </p:txBody>
      </p:sp>
      <p:sp>
        <p:nvSpPr>
          <p:cNvPr id="4" name="Speech Bubble: Rectangle with Corners Rounded 3">
            <a:extLst>
              <a:ext uri="{FF2B5EF4-FFF2-40B4-BE49-F238E27FC236}">
                <a16:creationId xmlns:a16="http://schemas.microsoft.com/office/drawing/2014/main" id="{9EA0D920-AD2F-487D-8BD4-F8F4D0B54AB4}"/>
              </a:ext>
            </a:extLst>
          </p:cNvPr>
          <p:cNvSpPr/>
          <p:nvPr/>
        </p:nvSpPr>
        <p:spPr>
          <a:xfrm>
            <a:off x="682227" y="4343400"/>
            <a:ext cx="3842147" cy="1981200"/>
          </a:xfrm>
          <a:prstGeom prst="wedgeRoundRectCallout">
            <a:avLst>
              <a:gd name="adj1" fmla="val 93798"/>
              <a:gd name="adj2" fmla="val -28942"/>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 can use what I know about maths to design a machine that will calculate numbers, work with symbols and even play music. </a:t>
            </a:r>
          </a:p>
        </p:txBody>
      </p:sp>
    </p:spTree>
    <p:extLst>
      <p:ext uri="{BB962C8B-B14F-4D97-AF65-F5344CB8AC3E}">
        <p14:creationId xmlns:p14="http://schemas.microsoft.com/office/powerpoint/2010/main" val="3235772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Almack's - Wikipedia">
            <a:extLst>
              <a:ext uri="{FF2B5EF4-FFF2-40B4-BE49-F238E27FC236}">
                <a16:creationId xmlns:a16="http://schemas.microsoft.com/office/drawing/2014/main" id="{AD667CA2-2255-4B5E-8EE1-8643105152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24349" y="2356960"/>
            <a:ext cx="6619875" cy="400574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8A727C4-54CC-4F9B-86B8-795186A41A94}"/>
              </a:ext>
            </a:extLst>
          </p:cNvPr>
          <p:cNvSpPr/>
          <p:nvPr/>
        </p:nvSpPr>
        <p:spPr>
          <a:xfrm>
            <a:off x="364331" y="171450"/>
            <a:ext cx="4007644" cy="22574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Other people in society weren’t impressed with Ada’s brilliant ideas</a:t>
            </a:r>
          </a:p>
        </p:txBody>
      </p:sp>
      <p:sp>
        <p:nvSpPr>
          <p:cNvPr id="6" name="Speech Bubble: Rectangle with Corners Rounded 5">
            <a:extLst>
              <a:ext uri="{FF2B5EF4-FFF2-40B4-BE49-F238E27FC236}">
                <a16:creationId xmlns:a16="http://schemas.microsoft.com/office/drawing/2014/main" id="{0D0A9ADD-1E53-4FF3-9687-5A0A5F09D608}"/>
              </a:ext>
            </a:extLst>
          </p:cNvPr>
          <p:cNvSpPr/>
          <p:nvPr/>
        </p:nvSpPr>
        <p:spPr>
          <a:xfrm>
            <a:off x="5076827" y="495300"/>
            <a:ext cx="2743200" cy="1381125"/>
          </a:xfrm>
          <a:prstGeom prst="wedgeRoundRectCallout">
            <a:avLst>
              <a:gd name="adj1" fmla="val -7638"/>
              <a:gd name="adj2" fmla="val 19353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A woman shouldn’t be spending her time doing maths</a:t>
            </a:r>
          </a:p>
        </p:txBody>
      </p:sp>
      <p:sp>
        <p:nvSpPr>
          <p:cNvPr id="7" name="Speech Bubble: Rectangle with Corners Rounded 6">
            <a:extLst>
              <a:ext uri="{FF2B5EF4-FFF2-40B4-BE49-F238E27FC236}">
                <a16:creationId xmlns:a16="http://schemas.microsoft.com/office/drawing/2014/main" id="{B0D3A27D-675F-4AD8-86F4-A90E9EC16742}"/>
              </a:ext>
            </a:extLst>
          </p:cNvPr>
          <p:cNvSpPr/>
          <p:nvPr/>
        </p:nvSpPr>
        <p:spPr>
          <a:xfrm>
            <a:off x="1504950" y="3233260"/>
            <a:ext cx="2743200" cy="1381125"/>
          </a:xfrm>
          <a:prstGeom prst="wedgeRoundRectCallout">
            <a:avLst>
              <a:gd name="adj1" fmla="val 47223"/>
              <a:gd name="adj2" fmla="val 74224"/>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Women should dance and sing and play music and look pretty.</a:t>
            </a:r>
          </a:p>
        </p:txBody>
      </p:sp>
      <p:sp>
        <p:nvSpPr>
          <p:cNvPr id="8" name="Speech Bubble: Rectangle with Corners Rounded 7">
            <a:extLst>
              <a:ext uri="{FF2B5EF4-FFF2-40B4-BE49-F238E27FC236}">
                <a16:creationId xmlns:a16="http://schemas.microsoft.com/office/drawing/2014/main" id="{8CDA71B4-2573-4E47-8034-B52AED7B0C7E}"/>
              </a:ext>
            </a:extLst>
          </p:cNvPr>
          <p:cNvSpPr/>
          <p:nvPr/>
        </p:nvSpPr>
        <p:spPr>
          <a:xfrm>
            <a:off x="8372477" y="495299"/>
            <a:ext cx="2743200" cy="1381125"/>
          </a:xfrm>
          <a:prstGeom prst="wedgeRoundRectCallout">
            <a:avLst>
              <a:gd name="adj1" fmla="val -7638"/>
              <a:gd name="adj2" fmla="val 193535"/>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She shouldn’t be working with Babbage.  She should stay home with her husband.</a:t>
            </a:r>
          </a:p>
        </p:txBody>
      </p:sp>
    </p:spTree>
    <p:extLst>
      <p:ext uri="{BB962C8B-B14F-4D97-AF65-F5344CB8AC3E}">
        <p14:creationId xmlns:p14="http://schemas.microsoft.com/office/powerpoint/2010/main" val="452872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7BFDA6-2E60-4010-95B6-24DD1DDE86DF}"/>
              </a:ext>
            </a:extLst>
          </p:cNvPr>
          <p:cNvSpPr/>
          <p:nvPr/>
        </p:nvSpPr>
        <p:spPr>
          <a:xfrm>
            <a:off x="434970" y="4219575"/>
            <a:ext cx="4007644" cy="22574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Fortunately Ada’s husband didn’t care what other people thought.</a:t>
            </a:r>
          </a:p>
        </p:txBody>
      </p:sp>
      <p:pic>
        <p:nvPicPr>
          <p:cNvPr id="10244" name="Picture 4" descr="William King-Noel, 1st Earl of Lovelace - Wikipedia">
            <a:extLst>
              <a:ext uri="{FF2B5EF4-FFF2-40B4-BE49-F238E27FC236}">
                <a16:creationId xmlns:a16="http://schemas.microsoft.com/office/drawing/2014/main" id="{F671C884-FD4F-41E2-92D2-51CA868C94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56712" y="1031082"/>
            <a:ext cx="2577952" cy="423386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Speech Bubble: Rectangle with Corners Rounded 5">
            <a:extLst>
              <a:ext uri="{FF2B5EF4-FFF2-40B4-BE49-F238E27FC236}">
                <a16:creationId xmlns:a16="http://schemas.microsoft.com/office/drawing/2014/main" id="{3B99185D-0F1F-4378-967B-CB7DC3BD00A7}"/>
              </a:ext>
            </a:extLst>
          </p:cNvPr>
          <p:cNvSpPr/>
          <p:nvPr/>
        </p:nvSpPr>
        <p:spPr>
          <a:xfrm>
            <a:off x="5181600" y="3967163"/>
            <a:ext cx="3600450" cy="2595562"/>
          </a:xfrm>
          <a:prstGeom prst="wedgeRoundRectCallout">
            <a:avLst>
              <a:gd name="adj1" fmla="val 47537"/>
              <a:gd name="adj2" fmla="val -83878"/>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i="1" dirty="0">
                <a:solidFill>
                  <a:schemeClr val="tx1"/>
                </a:solidFill>
              </a:rPr>
              <a:t>My wife is so clever! </a:t>
            </a:r>
          </a:p>
          <a:p>
            <a:pPr algn="ctr"/>
            <a:r>
              <a:rPr lang="en-GB" i="1" dirty="0">
                <a:solidFill>
                  <a:schemeClr val="tx1"/>
                </a:solidFill>
              </a:rPr>
              <a:t> I want to support her and help her to be her best.</a:t>
            </a:r>
          </a:p>
          <a:p>
            <a:pPr algn="ctr"/>
            <a:r>
              <a:rPr lang="en-GB" i="1" dirty="0">
                <a:solidFill>
                  <a:schemeClr val="tx1"/>
                </a:solidFill>
              </a:rPr>
              <a:t>I don’t listen to people who think women shouldn’t work as mathematicians and scientists.</a:t>
            </a:r>
          </a:p>
          <a:p>
            <a:pPr algn="ctr"/>
            <a:r>
              <a:rPr lang="en-GB" i="1" dirty="0">
                <a:solidFill>
                  <a:schemeClr val="tx1"/>
                </a:solidFill>
              </a:rPr>
              <a:t>Go Ada!</a:t>
            </a:r>
          </a:p>
        </p:txBody>
      </p:sp>
      <p:sp>
        <p:nvSpPr>
          <p:cNvPr id="4" name="Thought Bubble: Cloud 3">
            <a:extLst>
              <a:ext uri="{FF2B5EF4-FFF2-40B4-BE49-F238E27FC236}">
                <a16:creationId xmlns:a16="http://schemas.microsoft.com/office/drawing/2014/main" id="{D2F89986-399F-48D5-913C-0DBE56F7A568}"/>
              </a:ext>
            </a:extLst>
          </p:cNvPr>
          <p:cNvSpPr/>
          <p:nvPr/>
        </p:nvSpPr>
        <p:spPr>
          <a:xfrm>
            <a:off x="2438792" y="121443"/>
            <a:ext cx="4990334" cy="2387601"/>
          </a:xfrm>
          <a:prstGeom prst="cloudCallout">
            <a:avLst>
              <a:gd name="adj1" fmla="val -46826"/>
              <a:gd name="adj2" fmla="val 8389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do you think Ada’s husband thought about her breaking society’s rules?</a:t>
            </a:r>
          </a:p>
        </p:txBody>
      </p:sp>
    </p:spTree>
    <p:extLst>
      <p:ext uri="{BB962C8B-B14F-4D97-AF65-F5344CB8AC3E}">
        <p14:creationId xmlns:p14="http://schemas.microsoft.com/office/powerpoint/2010/main" val="24280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Ada Lovelace | Babbage Engine | Computer History Museum">
            <a:extLst>
              <a:ext uri="{FF2B5EF4-FFF2-40B4-BE49-F238E27FC236}">
                <a16:creationId xmlns:a16="http://schemas.microsoft.com/office/drawing/2014/main" id="{102B6047-D3DC-4E72-8FBA-3A470E00D4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571" t="1072" r="12321" b="-179"/>
          <a:stretch/>
        </p:blipFill>
        <p:spPr bwMode="auto">
          <a:xfrm>
            <a:off x="6819900" y="742949"/>
            <a:ext cx="3952875" cy="52863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27D759A-711D-4A49-B8D8-D67797978C29}"/>
              </a:ext>
            </a:extLst>
          </p:cNvPr>
          <p:cNvSpPr/>
          <p:nvPr/>
        </p:nvSpPr>
        <p:spPr>
          <a:xfrm>
            <a:off x="364331" y="171450"/>
            <a:ext cx="5436394" cy="29622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Ada and Charles never saw their Analytical Engine (computer) made. People didn’t really listen to their ideas back then. Ada died age 36, but her notes were used over 100 years later to make the first computer.</a:t>
            </a:r>
          </a:p>
        </p:txBody>
      </p:sp>
      <p:pic>
        <p:nvPicPr>
          <p:cNvPr id="9220" name="Picture 4">
            <a:extLst>
              <a:ext uri="{FF2B5EF4-FFF2-40B4-BE49-F238E27FC236}">
                <a16:creationId xmlns:a16="http://schemas.microsoft.com/office/drawing/2014/main" id="{26395C9C-2738-492C-9DC8-29AAB175AD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716700">
            <a:off x="3995738" y="3775224"/>
            <a:ext cx="3609975" cy="252698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Rounded Corners 3">
            <a:extLst>
              <a:ext uri="{FF2B5EF4-FFF2-40B4-BE49-F238E27FC236}">
                <a16:creationId xmlns:a16="http://schemas.microsoft.com/office/drawing/2014/main" id="{88EDDB98-5B2A-4BDB-90DF-412E3D6B03ED}"/>
              </a:ext>
            </a:extLst>
          </p:cNvPr>
          <p:cNvSpPr/>
          <p:nvPr/>
        </p:nvSpPr>
        <p:spPr>
          <a:xfrm>
            <a:off x="253841" y="3261989"/>
            <a:ext cx="4636294" cy="1933574"/>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All Ada’s hard work had finally paid off.  She is now seen as the first computer programmer</a:t>
            </a:r>
          </a:p>
        </p:txBody>
      </p:sp>
      <p:sp>
        <p:nvSpPr>
          <p:cNvPr id="5" name="Arrow: Down 4">
            <a:extLst>
              <a:ext uri="{FF2B5EF4-FFF2-40B4-BE49-F238E27FC236}">
                <a16:creationId xmlns:a16="http://schemas.microsoft.com/office/drawing/2014/main" id="{D9868EB7-D375-47F6-8236-42459F428DED}"/>
              </a:ext>
            </a:extLst>
          </p:cNvPr>
          <p:cNvSpPr/>
          <p:nvPr/>
        </p:nvSpPr>
        <p:spPr>
          <a:xfrm rot="14789160">
            <a:off x="2413905" y="5022427"/>
            <a:ext cx="1337245" cy="2094383"/>
          </a:xfrm>
          <a:prstGeom prst="downArrow">
            <a:avLst>
              <a:gd name="adj1" fmla="val 54511"/>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GB" dirty="0">
                <a:solidFill>
                  <a:schemeClr val="tx1"/>
                </a:solidFill>
              </a:rPr>
              <a:t>Ada’s notes</a:t>
            </a:r>
          </a:p>
        </p:txBody>
      </p:sp>
    </p:spTree>
    <p:extLst>
      <p:ext uri="{BB962C8B-B14F-4D97-AF65-F5344CB8AC3E}">
        <p14:creationId xmlns:p14="http://schemas.microsoft.com/office/powerpoint/2010/main" val="2072830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220"/>
                                        </p:tgtEl>
                                        <p:attrNameLst>
                                          <p:attrName>style.visibility</p:attrName>
                                        </p:attrNameLst>
                                      </p:cBhvr>
                                      <p:to>
                                        <p:strVal val="visible"/>
                                      </p:to>
                                    </p:set>
                                    <p:anim calcmode="lin" valueType="num">
                                      <p:cBhvr additive="base">
                                        <p:cTn id="7" dur="500" fill="hold"/>
                                        <p:tgtEl>
                                          <p:spTgt spid="9220"/>
                                        </p:tgtEl>
                                        <p:attrNameLst>
                                          <p:attrName>ppt_x</p:attrName>
                                        </p:attrNameLst>
                                      </p:cBhvr>
                                      <p:tavLst>
                                        <p:tav tm="0">
                                          <p:val>
                                            <p:strVal val="#ppt_x"/>
                                          </p:val>
                                        </p:tav>
                                        <p:tav tm="100000">
                                          <p:val>
                                            <p:strVal val="#ppt_x"/>
                                          </p:val>
                                        </p:tav>
                                      </p:tavLst>
                                    </p:anim>
                                    <p:anim calcmode="lin" valueType="num">
                                      <p:cBhvr additive="base">
                                        <p:cTn id="8" dur="500" fill="hold"/>
                                        <p:tgtEl>
                                          <p:spTgt spid="922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2"/>
            <a:extLst>
              <a:ext uri="{FF2B5EF4-FFF2-40B4-BE49-F238E27FC236}">
                <a16:creationId xmlns:a16="http://schemas.microsoft.com/office/drawing/2014/main" id="{E361F181-59CA-46A7-9251-C5478693BDE9}"/>
              </a:ext>
            </a:extLst>
          </p:cNvPr>
          <p:cNvPicPr>
            <a:picLocks noChangeAspect="1"/>
          </p:cNvPicPr>
          <p:nvPr/>
        </p:nvPicPr>
        <p:blipFill>
          <a:blip r:embed="rId3"/>
          <a:stretch>
            <a:fillRect/>
          </a:stretch>
        </p:blipFill>
        <p:spPr>
          <a:xfrm>
            <a:off x="1585912" y="545902"/>
            <a:ext cx="9020175" cy="5073848"/>
          </a:xfrm>
          <a:prstGeom prst="rect">
            <a:avLst/>
          </a:prstGeom>
          <a:ln>
            <a:noFill/>
          </a:ln>
          <a:effectLst>
            <a:outerShdw blurRad="292100" dist="139700" dir="2700000" algn="tl" rotWithShape="0">
              <a:srgbClr val="333333">
                <a:alpha val="65000"/>
              </a:srgbClr>
            </a:outerShdw>
          </a:effectLst>
        </p:spPr>
      </p:pic>
      <p:sp>
        <p:nvSpPr>
          <p:cNvPr id="4" name="Rectangle: Rounded Corners 3">
            <a:extLst>
              <a:ext uri="{FF2B5EF4-FFF2-40B4-BE49-F238E27FC236}">
                <a16:creationId xmlns:a16="http://schemas.microsoft.com/office/drawing/2014/main" id="{4342B8F6-B15F-40C8-9078-8F30543B6017}"/>
              </a:ext>
            </a:extLst>
          </p:cNvPr>
          <p:cNvSpPr/>
          <p:nvPr/>
        </p:nvSpPr>
        <p:spPr>
          <a:xfrm>
            <a:off x="1962150" y="5895975"/>
            <a:ext cx="8543925" cy="7334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rPr>
              <a:t>Click on the picture to watch Ada’s story</a:t>
            </a:r>
          </a:p>
        </p:txBody>
      </p:sp>
    </p:spTree>
    <p:extLst>
      <p:ext uri="{BB962C8B-B14F-4D97-AF65-F5344CB8AC3E}">
        <p14:creationId xmlns:p14="http://schemas.microsoft.com/office/powerpoint/2010/main" val="17432724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3725BB33-BB59-4D55-989D-338A479711D8}"/>
              </a:ext>
            </a:extLst>
          </p:cNvPr>
          <p:cNvSpPr/>
          <p:nvPr/>
        </p:nvSpPr>
        <p:spPr>
          <a:xfrm>
            <a:off x="1277116" y="488949"/>
            <a:ext cx="3559044" cy="1833246"/>
          </a:xfrm>
          <a:prstGeom prst="cloudCallout">
            <a:avLst>
              <a:gd name="adj1" fmla="val -46826"/>
              <a:gd name="adj2" fmla="val 83895"/>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can we learn from Ada? </a:t>
            </a:r>
          </a:p>
        </p:txBody>
      </p:sp>
      <p:pic>
        <p:nvPicPr>
          <p:cNvPr id="11" name="Picture 2" descr="Ada Lovelace, Mother of Modern Computer Programming | by Jason Priddy |  Medium">
            <a:extLst>
              <a:ext uri="{FF2B5EF4-FFF2-40B4-BE49-F238E27FC236}">
                <a16:creationId xmlns:a16="http://schemas.microsoft.com/office/drawing/2014/main" id="{2698C17F-34D1-4CF9-8975-F076A0A816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7269" y="3292717"/>
            <a:ext cx="5887720" cy="30763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hought Bubble: Cloud 12">
            <a:extLst>
              <a:ext uri="{FF2B5EF4-FFF2-40B4-BE49-F238E27FC236}">
                <a16:creationId xmlns:a16="http://schemas.microsoft.com/office/drawing/2014/main" id="{8B6F91D3-A239-4B54-8709-507AFADC2010}"/>
              </a:ext>
            </a:extLst>
          </p:cNvPr>
          <p:cNvSpPr/>
          <p:nvPr/>
        </p:nvSpPr>
        <p:spPr>
          <a:xfrm>
            <a:off x="5058411" y="174194"/>
            <a:ext cx="4479290" cy="2809277"/>
          </a:xfrm>
          <a:prstGeom prst="cloudCallout">
            <a:avLst>
              <a:gd name="adj1" fmla="val -61956"/>
              <a:gd name="adj2" fmla="val 484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Was she right to work on maths when it wasn’t something women were supposed to do? </a:t>
            </a:r>
          </a:p>
        </p:txBody>
      </p:sp>
      <p:sp>
        <p:nvSpPr>
          <p:cNvPr id="15" name="Thought Bubble: Cloud 14">
            <a:extLst>
              <a:ext uri="{FF2B5EF4-FFF2-40B4-BE49-F238E27FC236}">
                <a16:creationId xmlns:a16="http://schemas.microsoft.com/office/drawing/2014/main" id="{CCD44981-0DF8-4B6C-84F4-A11D8B892FD1}"/>
              </a:ext>
            </a:extLst>
          </p:cNvPr>
          <p:cNvSpPr/>
          <p:nvPr/>
        </p:nvSpPr>
        <p:spPr>
          <a:xfrm>
            <a:off x="8276712" y="1291533"/>
            <a:ext cx="3915288" cy="2391962"/>
          </a:xfrm>
          <a:prstGeom prst="cloudCallout">
            <a:avLst>
              <a:gd name="adj1" fmla="val -66524"/>
              <a:gd name="adj2" fmla="val 5741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Was Ada right to keep going even when people didn’t really listen to her ideas?</a:t>
            </a:r>
          </a:p>
        </p:txBody>
      </p:sp>
      <p:sp>
        <p:nvSpPr>
          <p:cNvPr id="9" name="Thought Bubble: Cloud 8">
            <a:extLst>
              <a:ext uri="{FF2B5EF4-FFF2-40B4-BE49-F238E27FC236}">
                <a16:creationId xmlns:a16="http://schemas.microsoft.com/office/drawing/2014/main" id="{EFD802AE-B787-479F-8ECD-B63197F5054A}"/>
              </a:ext>
            </a:extLst>
          </p:cNvPr>
          <p:cNvSpPr/>
          <p:nvPr/>
        </p:nvSpPr>
        <p:spPr>
          <a:xfrm>
            <a:off x="5743575" y="3095626"/>
            <a:ext cx="4200525" cy="2481262"/>
          </a:xfrm>
          <a:prstGeom prst="cloudCallout">
            <a:avLst>
              <a:gd name="adj1" fmla="val -40674"/>
              <a:gd name="adj2" fmla="val 68162"/>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Is maths just for boys and men?  Are there other women who are brilliant at maths?</a:t>
            </a:r>
          </a:p>
        </p:txBody>
      </p:sp>
      <p:sp>
        <p:nvSpPr>
          <p:cNvPr id="16" name="Thought Bubble: Cloud 15">
            <a:extLst>
              <a:ext uri="{FF2B5EF4-FFF2-40B4-BE49-F238E27FC236}">
                <a16:creationId xmlns:a16="http://schemas.microsoft.com/office/drawing/2014/main" id="{899ADF15-8F1D-46D5-915E-6C9114C385D0}"/>
              </a:ext>
            </a:extLst>
          </p:cNvPr>
          <p:cNvSpPr/>
          <p:nvPr/>
        </p:nvSpPr>
        <p:spPr>
          <a:xfrm>
            <a:off x="8632956" y="4535919"/>
            <a:ext cx="3559044" cy="2147887"/>
          </a:xfrm>
          <a:prstGeom prst="cloudCallout">
            <a:avLst>
              <a:gd name="adj1" fmla="val -66524"/>
              <a:gd name="adj2" fmla="val 57413"/>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What are you good at? Would you keep going if people said you should stop?</a:t>
            </a:r>
          </a:p>
        </p:txBody>
      </p:sp>
    </p:spTree>
    <p:extLst>
      <p:ext uri="{BB962C8B-B14F-4D97-AF65-F5344CB8AC3E}">
        <p14:creationId xmlns:p14="http://schemas.microsoft.com/office/powerpoint/2010/main" val="1225319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arn(inVertical)">
                                      <p:cBhvr>
                                        <p:cTn id="2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9" grpId="0" animBg="1"/>
      <p:bldP spid="1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EEDC8D2A-4219-49A5-96EA-197C1BA4BB2F}"/>
              </a:ext>
            </a:extLst>
          </p:cNvPr>
          <p:cNvSpPr>
            <a:spLocks noGrp="1"/>
          </p:cNvSpPr>
          <p:nvPr>
            <p:ph idx="1"/>
          </p:nvPr>
        </p:nvSpPr>
        <p:spPr>
          <a:xfrm>
            <a:off x="838200" y="548640"/>
            <a:ext cx="10515600" cy="5628323"/>
          </a:xfrm>
        </p:spPr>
        <p:txBody>
          <a:bodyPr>
            <a:normAutofit fontScale="92500" lnSpcReduction="20000"/>
          </a:bodyPr>
          <a:lstStyle/>
          <a:p>
            <a:pPr marL="0" indent="0">
              <a:buNone/>
            </a:pPr>
            <a:r>
              <a:rPr lang="en-GB" dirty="0"/>
              <a:t>This </a:t>
            </a:r>
            <a:r>
              <a:rPr lang="en-GB" dirty="0" err="1"/>
              <a:t>powerpoint</a:t>
            </a:r>
            <a:r>
              <a:rPr lang="en-GB" dirty="0"/>
              <a:t> was made by </a:t>
            </a:r>
            <a:r>
              <a:rPr lang="en-GB" dirty="0" err="1"/>
              <a:t>diversity_mel</a:t>
            </a:r>
            <a:r>
              <a:rPr lang="en-GB" dirty="0"/>
              <a:t>.  It is part of a large series designed to encourage debate and discussion around issues of equality in a bid to make more children happier and thoughtful. You can find more assemblies/ discussion ppts on my website.</a:t>
            </a:r>
          </a:p>
          <a:p>
            <a:pPr marL="0" indent="0">
              <a:buNone/>
            </a:pPr>
            <a:endParaRPr lang="en-GB" dirty="0"/>
          </a:p>
          <a:p>
            <a:pPr marL="0" indent="0">
              <a:buNone/>
            </a:pPr>
            <a:endParaRPr lang="en-GB" dirty="0"/>
          </a:p>
          <a:p>
            <a:pPr marL="0" indent="0">
              <a:buNone/>
            </a:pPr>
            <a:endParaRPr lang="en-GB" dirty="0"/>
          </a:p>
          <a:p>
            <a:pPr marL="0" indent="0">
              <a:buNone/>
            </a:pPr>
            <a:r>
              <a:rPr lang="en-GB" dirty="0"/>
              <a:t>You can contact me via my website too. I love to hear how you’ve used my </a:t>
            </a:r>
            <a:r>
              <a:rPr lang="en-GB" dirty="0" err="1"/>
              <a:t>powerpoints</a:t>
            </a:r>
            <a:r>
              <a:rPr lang="en-GB" dirty="0"/>
              <a:t> and to get your ideas for any you’d like me to make.</a:t>
            </a:r>
          </a:p>
          <a:p>
            <a:pPr marL="0" indent="0">
              <a:buNone/>
            </a:pPr>
            <a:endParaRPr lang="en-GB" dirty="0"/>
          </a:p>
          <a:p>
            <a:pPr marL="0" indent="0">
              <a:buNone/>
            </a:pPr>
            <a:r>
              <a:rPr lang="en-GB" dirty="0"/>
              <a:t>	 You can follow my work on Instagram @diversity_mel</a:t>
            </a:r>
          </a:p>
          <a:p>
            <a:pPr marL="0" indent="0">
              <a:buNone/>
            </a:pPr>
            <a:endParaRPr lang="en-GB" dirty="0"/>
          </a:p>
          <a:p>
            <a:pPr marL="0" indent="0">
              <a:buNone/>
            </a:pPr>
            <a:endParaRPr lang="en-GB" dirty="0"/>
          </a:p>
          <a:p>
            <a:pPr marL="0" indent="0">
              <a:buNone/>
            </a:pPr>
            <a:r>
              <a:rPr lang="en-GB" dirty="0"/>
              <a:t>Please do share my </a:t>
            </a:r>
            <a:r>
              <a:rPr lang="en-GB" dirty="0" err="1"/>
              <a:t>powerpoints</a:t>
            </a:r>
            <a:r>
              <a:rPr lang="en-GB" dirty="0"/>
              <a:t> with other teachers who may be interested.  </a:t>
            </a:r>
          </a:p>
          <a:p>
            <a:pPr marL="0" indent="0">
              <a:buNone/>
            </a:pPr>
            <a:endParaRPr lang="en-GB" dirty="0"/>
          </a:p>
        </p:txBody>
      </p:sp>
      <p:pic>
        <p:nvPicPr>
          <p:cNvPr id="1028" name="Picture 4" descr="Image result for instagram">
            <a:extLst>
              <a:ext uri="{FF2B5EF4-FFF2-40B4-BE49-F238E27FC236}">
                <a16:creationId xmlns:a16="http://schemas.microsoft.com/office/drawing/2014/main" id="{5D544E76-BDE4-4746-A35C-F294A7128C9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96" t="10476" r="19996" b="9207"/>
          <a:stretch/>
        </p:blipFill>
        <p:spPr bwMode="auto">
          <a:xfrm>
            <a:off x="1019657" y="3967626"/>
            <a:ext cx="600799" cy="6141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17694A20-3109-4FFD-B81B-34C67619FA5F}"/>
              </a:ext>
            </a:extLst>
          </p:cNvPr>
          <p:cNvSpPr/>
          <p:nvPr/>
        </p:nvSpPr>
        <p:spPr>
          <a:xfrm>
            <a:off x="2200274" y="1956122"/>
            <a:ext cx="6584910" cy="740779"/>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buNone/>
            </a:pPr>
            <a:r>
              <a:rPr lang="en-GB" sz="2800" dirty="0">
                <a:solidFill>
                  <a:schemeClr val="tx1"/>
                </a:solidFill>
              </a:rPr>
              <a:t>My website is www.diversitymel.com</a:t>
            </a:r>
          </a:p>
        </p:txBody>
      </p:sp>
    </p:spTree>
    <p:extLst>
      <p:ext uri="{BB962C8B-B14F-4D97-AF65-F5344CB8AC3E}">
        <p14:creationId xmlns:p14="http://schemas.microsoft.com/office/powerpoint/2010/main" val="3652703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D01D-926B-4604-8C4B-D95913D2125B}"/>
              </a:ext>
            </a:extLst>
          </p:cNvPr>
          <p:cNvSpPr>
            <a:spLocks noGrp="1"/>
          </p:cNvSpPr>
          <p:nvPr>
            <p:ph type="title"/>
          </p:nvPr>
        </p:nvSpPr>
        <p:spPr>
          <a:xfrm>
            <a:off x="838200" y="365126"/>
            <a:ext cx="10515600" cy="901700"/>
          </a:xfrm>
        </p:spPr>
        <p:txBody>
          <a:bodyPr>
            <a:normAutofit/>
          </a:bodyPr>
          <a:lstStyle/>
          <a:p>
            <a:r>
              <a:rPr lang="en-GB" dirty="0"/>
              <a:t>Ada Lovelace – Pursuing your dreams</a:t>
            </a:r>
          </a:p>
        </p:txBody>
      </p:sp>
      <p:sp>
        <p:nvSpPr>
          <p:cNvPr id="3" name="Content Placeholder 2">
            <a:extLst>
              <a:ext uri="{FF2B5EF4-FFF2-40B4-BE49-F238E27FC236}">
                <a16:creationId xmlns:a16="http://schemas.microsoft.com/office/drawing/2014/main" id="{E7D2A319-4006-4940-88F3-B09B972B1D2C}"/>
              </a:ext>
            </a:extLst>
          </p:cNvPr>
          <p:cNvSpPr>
            <a:spLocks noGrp="1"/>
          </p:cNvSpPr>
          <p:nvPr>
            <p:ph idx="1"/>
          </p:nvPr>
        </p:nvSpPr>
        <p:spPr>
          <a:xfrm>
            <a:off x="561975" y="1266825"/>
            <a:ext cx="10515600" cy="4724399"/>
          </a:xfrm>
        </p:spPr>
        <p:txBody>
          <a:bodyPr>
            <a:normAutofit lnSpcReduction="10000"/>
          </a:bodyPr>
          <a:lstStyle/>
          <a:p>
            <a:pPr marL="0" indent="0">
              <a:buNone/>
            </a:pPr>
            <a:r>
              <a:rPr lang="en-GB" dirty="0"/>
              <a:t>This assembly is one of a series encouraging children to recognise we can learn from each other. </a:t>
            </a:r>
          </a:p>
          <a:p>
            <a:pPr marL="0" indent="0">
              <a:buNone/>
            </a:pPr>
            <a:endParaRPr lang="en-GB" dirty="0"/>
          </a:p>
          <a:p>
            <a:pPr marL="0" indent="0">
              <a:buNone/>
            </a:pPr>
            <a:r>
              <a:rPr lang="en-GB" dirty="0"/>
              <a:t>This one focuses on Ada Lovelace who, unusually for the time, pursued a short career in maths and science and is credited with being the first computer programmer</a:t>
            </a:r>
          </a:p>
          <a:p>
            <a:pPr marL="0" indent="0">
              <a:buNone/>
            </a:pPr>
            <a:endParaRPr lang="en-GB" dirty="0"/>
          </a:p>
          <a:p>
            <a:pPr marL="0" indent="0">
              <a:buNone/>
            </a:pPr>
            <a:r>
              <a:rPr lang="en-GB" dirty="0"/>
              <a:t>The video has been checked, but please check the link yourself before using with your class. Thank you.</a:t>
            </a:r>
          </a:p>
          <a:p>
            <a:pPr marL="0" indent="0">
              <a:buNone/>
            </a:pPr>
            <a:endParaRPr lang="en-GB" dirty="0"/>
          </a:p>
          <a:p>
            <a:pPr marL="0" indent="0">
              <a:buNone/>
            </a:pPr>
            <a:r>
              <a:rPr lang="en-GB" sz="2000" dirty="0"/>
              <a:t>Cartoon image from The Thrilling Adventures of Lovelace and Babbage by Sidney Padua</a:t>
            </a:r>
          </a:p>
          <a:p>
            <a:pPr marL="0" indent="0">
              <a:buNone/>
            </a:pPr>
            <a:endParaRPr lang="en-GB" dirty="0"/>
          </a:p>
          <a:p>
            <a:pPr marL="0" indent="0">
              <a:buNone/>
            </a:pPr>
            <a:endParaRPr lang="en-GB" dirty="0"/>
          </a:p>
          <a:p>
            <a:endParaRPr lang="en-GB" dirty="0"/>
          </a:p>
          <a:p>
            <a:endParaRPr lang="en-GB" dirty="0"/>
          </a:p>
        </p:txBody>
      </p:sp>
      <p:sp>
        <p:nvSpPr>
          <p:cNvPr id="5" name="Rectangle: Rounded Corners 4">
            <a:extLst>
              <a:ext uri="{FF2B5EF4-FFF2-40B4-BE49-F238E27FC236}">
                <a16:creationId xmlns:a16="http://schemas.microsoft.com/office/drawing/2014/main" id="{D4B1D3EE-663C-44AA-8F9D-9F0AF454162D}"/>
              </a:ext>
            </a:extLst>
          </p:cNvPr>
          <p:cNvSpPr/>
          <p:nvPr/>
        </p:nvSpPr>
        <p:spPr>
          <a:xfrm>
            <a:off x="1614487" y="6270625"/>
            <a:ext cx="10201275" cy="44449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Keep a look out – more assemblies on this theme coming soon.</a:t>
            </a:r>
          </a:p>
        </p:txBody>
      </p:sp>
    </p:spTree>
    <p:extLst>
      <p:ext uri="{BB962C8B-B14F-4D97-AF65-F5344CB8AC3E}">
        <p14:creationId xmlns:p14="http://schemas.microsoft.com/office/powerpoint/2010/main" val="23089759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nalytical Engine | Description &amp; Facts | Britannica">
            <a:extLst>
              <a:ext uri="{FF2B5EF4-FFF2-40B4-BE49-F238E27FC236}">
                <a16:creationId xmlns:a16="http://schemas.microsoft.com/office/drawing/2014/main" id="{DB25EF06-3197-4007-9C82-579972892B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08" y="3124200"/>
            <a:ext cx="3986080" cy="33147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1030" name="Picture 6" descr="Microsoft Surface Laptop 3 Ultra-Thin 13.5” Touchscreen Laptop (Platinum) -  Intel 10th Gen Quad Core i5, 8GB RAM, 128GB SSD, Windows 10 Home, 2019  Edition: Amazon.co.uk: Computers &amp; Accessories">
            <a:extLst>
              <a:ext uri="{FF2B5EF4-FFF2-40B4-BE49-F238E27FC236}">
                <a16:creationId xmlns:a16="http://schemas.microsoft.com/office/drawing/2014/main" id="{9D362EB1-9EA1-4265-8A2C-E2B2526EED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4012" y="3243262"/>
            <a:ext cx="6089388" cy="31623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2" name="Thought Bubble: Cloud 1">
            <a:extLst>
              <a:ext uri="{FF2B5EF4-FFF2-40B4-BE49-F238E27FC236}">
                <a16:creationId xmlns:a16="http://schemas.microsoft.com/office/drawing/2014/main" id="{4D49DDCF-D14C-4184-88E6-9DA65F9DB7B1}"/>
              </a:ext>
            </a:extLst>
          </p:cNvPr>
          <p:cNvSpPr/>
          <p:nvPr/>
        </p:nvSpPr>
        <p:spPr>
          <a:xfrm>
            <a:off x="4832481" y="219075"/>
            <a:ext cx="3905250" cy="2619375"/>
          </a:xfrm>
          <a:prstGeom prst="cloudCallout">
            <a:avLst>
              <a:gd name="adj1" fmla="val -61956"/>
              <a:gd name="adj2" fmla="val 484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Which one of these is a computer?</a:t>
            </a:r>
          </a:p>
        </p:txBody>
      </p:sp>
      <p:sp>
        <p:nvSpPr>
          <p:cNvPr id="7" name="Rectangle: Rounded Corners 6">
            <a:extLst>
              <a:ext uri="{FF2B5EF4-FFF2-40B4-BE49-F238E27FC236}">
                <a16:creationId xmlns:a16="http://schemas.microsoft.com/office/drawing/2014/main" id="{E16588ED-9933-440F-9A6A-8EBD780D5F9A}"/>
              </a:ext>
            </a:extLst>
          </p:cNvPr>
          <p:cNvSpPr/>
          <p:nvPr/>
        </p:nvSpPr>
        <p:spPr>
          <a:xfrm>
            <a:off x="4000500" y="419100"/>
            <a:ext cx="4581686" cy="23431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ysClr val="windowText" lastClr="000000"/>
                </a:solidFill>
              </a:rPr>
              <a:t>They both are!</a:t>
            </a:r>
          </a:p>
        </p:txBody>
      </p:sp>
      <p:sp>
        <p:nvSpPr>
          <p:cNvPr id="8" name="Rectangle: Rounded Corners 7">
            <a:extLst>
              <a:ext uri="{FF2B5EF4-FFF2-40B4-BE49-F238E27FC236}">
                <a16:creationId xmlns:a16="http://schemas.microsoft.com/office/drawing/2014/main" id="{E863EC8F-565E-4501-BF33-81418F84037F}"/>
              </a:ext>
            </a:extLst>
          </p:cNvPr>
          <p:cNvSpPr/>
          <p:nvPr/>
        </p:nvSpPr>
        <p:spPr>
          <a:xfrm>
            <a:off x="277005" y="219075"/>
            <a:ext cx="2837670" cy="2009776"/>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rPr>
              <a:t>Let’s start with a quick quiz…</a:t>
            </a:r>
          </a:p>
        </p:txBody>
      </p:sp>
    </p:spTree>
    <p:extLst>
      <p:ext uri="{BB962C8B-B14F-4D97-AF65-F5344CB8AC3E}">
        <p14:creationId xmlns:p14="http://schemas.microsoft.com/office/powerpoint/2010/main" val="1613849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barn(inVertical)">
                                      <p:cBhvr>
                                        <p:cTn id="7" dur="500"/>
                                        <p:tgtEl>
                                          <p:spTgt spid="1028"/>
                                        </p:tgtEl>
                                      </p:cBhvr>
                                    </p:animEffect>
                                  </p:childTnLst>
                                </p:cTn>
                              </p:par>
                              <p:par>
                                <p:cTn id="8" presetID="16" presetClass="entr" presetSubtype="21" fill="hold" nodeType="withEffect">
                                  <p:stCondLst>
                                    <p:cond delay="0"/>
                                  </p:stCondLst>
                                  <p:childTnLst>
                                    <p:set>
                                      <p:cBhvr>
                                        <p:cTn id="9" dur="1" fill="hold">
                                          <p:stCondLst>
                                            <p:cond delay="0"/>
                                          </p:stCondLst>
                                        </p:cTn>
                                        <p:tgtEl>
                                          <p:spTgt spid="1030"/>
                                        </p:tgtEl>
                                        <p:attrNameLst>
                                          <p:attrName>style.visibility</p:attrName>
                                        </p:attrNameLst>
                                      </p:cBhvr>
                                      <p:to>
                                        <p:strVal val="visible"/>
                                      </p:to>
                                    </p:set>
                                    <p:animEffect transition="in" filter="barn(inVertical)">
                                      <p:cBhvr>
                                        <p:cTn id="10" dur="500"/>
                                        <p:tgtEl>
                                          <p:spTgt spid="103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4" presetClass="exit" presetSubtype="10" fill="hold" grpId="1" nodeType="clickEffect">
                                  <p:stCondLst>
                                    <p:cond delay="0"/>
                                  </p:stCondLst>
                                  <p:childTnLst>
                                    <p:animEffect transition="out" filter="randombar(horizontal)">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down)">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71404E1D-3981-4588-9A85-53FEDBF7D83E}"/>
              </a:ext>
            </a:extLst>
          </p:cNvPr>
          <p:cNvSpPr/>
          <p:nvPr/>
        </p:nvSpPr>
        <p:spPr>
          <a:xfrm>
            <a:off x="2089281" y="1362074"/>
            <a:ext cx="3905250" cy="2619375"/>
          </a:xfrm>
          <a:prstGeom prst="cloudCallout">
            <a:avLst>
              <a:gd name="adj1" fmla="val -61956"/>
              <a:gd name="adj2" fmla="val 48426"/>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When was the first computer invented?</a:t>
            </a:r>
          </a:p>
        </p:txBody>
      </p:sp>
      <p:sp>
        <p:nvSpPr>
          <p:cNvPr id="4" name="Rectangle: Rounded Corners 3">
            <a:extLst>
              <a:ext uri="{FF2B5EF4-FFF2-40B4-BE49-F238E27FC236}">
                <a16:creationId xmlns:a16="http://schemas.microsoft.com/office/drawing/2014/main" id="{93894FFD-1454-436B-A690-E86D943FEFDE}"/>
              </a:ext>
            </a:extLst>
          </p:cNvPr>
          <p:cNvSpPr/>
          <p:nvPr/>
        </p:nvSpPr>
        <p:spPr>
          <a:xfrm>
            <a:off x="7935105" y="4000499"/>
            <a:ext cx="2837670" cy="13525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rPr>
              <a:t>More than 150 years ago</a:t>
            </a:r>
          </a:p>
        </p:txBody>
      </p:sp>
      <p:sp>
        <p:nvSpPr>
          <p:cNvPr id="6" name="Rectangle: Rounded Corners 5">
            <a:extLst>
              <a:ext uri="{FF2B5EF4-FFF2-40B4-BE49-F238E27FC236}">
                <a16:creationId xmlns:a16="http://schemas.microsoft.com/office/drawing/2014/main" id="{39566F08-C5D7-4E45-BDA4-1052A7AFD11C}"/>
              </a:ext>
            </a:extLst>
          </p:cNvPr>
          <p:cNvSpPr/>
          <p:nvPr/>
        </p:nvSpPr>
        <p:spPr>
          <a:xfrm>
            <a:off x="7935105" y="2238374"/>
            <a:ext cx="2837670" cy="13525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rPr>
              <a:t>50 years ago</a:t>
            </a:r>
          </a:p>
        </p:txBody>
      </p:sp>
      <p:sp>
        <p:nvSpPr>
          <p:cNvPr id="8" name="Rectangle: Rounded Corners 7">
            <a:extLst>
              <a:ext uri="{FF2B5EF4-FFF2-40B4-BE49-F238E27FC236}">
                <a16:creationId xmlns:a16="http://schemas.microsoft.com/office/drawing/2014/main" id="{3A0FDA01-044A-4525-91E7-E442AB72839F}"/>
              </a:ext>
            </a:extLst>
          </p:cNvPr>
          <p:cNvSpPr/>
          <p:nvPr/>
        </p:nvSpPr>
        <p:spPr>
          <a:xfrm>
            <a:off x="7935105" y="581024"/>
            <a:ext cx="2837670" cy="1352551"/>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rPr>
              <a:t>20 years ago</a:t>
            </a:r>
          </a:p>
        </p:txBody>
      </p:sp>
      <p:sp>
        <p:nvSpPr>
          <p:cNvPr id="9" name="Rectangle: Rounded Corners 8">
            <a:extLst>
              <a:ext uri="{FF2B5EF4-FFF2-40B4-BE49-F238E27FC236}">
                <a16:creationId xmlns:a16="http://schemas.microsoft.com/office/drawing/2014/main" id="{B6BDFE38-645A-4914-9ED2-4B52C0C1D341}"/>
              </a:ext>
            </a:extLst>
          </p:cNvPr>
          <p:cNvSpPr/>
          <p:nvPr/>
        </p:nvSpPr>
        <p:spPr>
          <a:xfrm>
            <a:off x="7935105" y="4000499"/>
            <a:ext cx="2837670" cy="1352551"/>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ysClr val="windowText" lastClr="000000"/>
                </a:solidFill>
              </a:rPr>
              <a:t>More than 150 years ago</a:t>
            </a:r>
          </a:p>
        </p:txBody>
      </p:sp>
    </p:spTree>
    <p:extLst>
      <p:ext uri="{BB962C8B-B14F-4D97-AF65-F5344CB8AC3E}">
        <p14:creationId xmlns:p14="http://schemas.microsoft.com/office/powerpoint/2010/main" val="4253540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down)">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8" grpId="0" animBg="1"/>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hought Bubble: Cloud 2">
            <a:extLst>
              <a:ext uri="{FF2B5EF4-FFF2-40B4-BE49-F238E27FC236}">
                <a16:creationId xmlns:a16="http://schemas.microsoft.com/office/drawing/2014/main" id="{FC6F9C33-7E35-45C3-8C35-598B2396CBD9}"/>
              </a:ext>
            </a:extLst>
          </p:cNvPr>
          <p:cNvSpPr/>
          <p:nvPr/>
        </p:nvSpPr>
        <p:spPr>
          <a:xfrm>
            <a:off x="4314826" y="271462"/>
            <a:ext cx="3905250" cy="2619375"/>
          </a:xfrm>
          <a:prstGeom prst="cloudCallout">
            <a:avLst>
              <a:gd name="adj1" fmla="val -39517"/>
              <a:gd name="adj2" fmla="val 5497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ysClr val="windowText" lastClr="000000"/>
                </a:solidFill>
              </a:rPr>
              <a:t>Who invented the first computer?</a:t>
            </a:r>
          </a:p>
        </p:txBody>
      </p:sp>
      <p:pic>
        <p:nvPicPr>
          <p:cNvPr id="2050" name="Picture 2" descr="Men's fashion ca. 1830: Coats | Portrait, Victorian men, Male portrait">
            <a:extLst>
              <a:ext uri="{FF2B5EF4-FFF2-40B4-BE49-F238E27FC236}">
                <a16:creationId xmlns:a16="http://schemas.microsoft.com/office/drawing/2014/main" id="{C4975594-12F4-4773-91DB-AF56AC759A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9098" y="2606516"/>
            <a:ext cx="2905126" cy="398002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2052" name="Picture 4" descr="Ada Lovelace Day Honors &quot;the First Computer Programmer&quot; - Scientific  American Blog Network">
            <a:extLst>
              <a:ext uri="{FF2B5EF4-FFF2-40B4-BE49-F238E27FC236}">
                <a16:creationId xmlns:a16="http://schemas.microsoft.com/office/drawing/2014/main" id="{14D7FF46-A008-4AE2-BC8E-CD8BE2DB938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3220" r="25085"/>
          <a:stretch/>
        </p:blipFill>
        <p:spPr bwMode="auto">
          <a:xfrm>
            <a:off x="1066800" y="2833688"/>
            <a:ext cx="2905126" cy="3752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4" name="Arrow: Down 3">
            <a:extLst>
              <a:ext uri="{FF2B5EF4-FFF2-40B4-BE49-F238E27FC236}">
                <a16:creationId xmlns:a16="http://schemas.microsoft.com/office/drawing/2014/main" id="{620633B4-1483-4F73-956C-92BDC0137FC7}"/>
              </a:ext>
            </a:extLst>
          </p:cNvPr>
          <p:cNvSpPr/>
          <p:nvPr/>
        </p:nvSpPr>
        <p:spPr>
          <a:xfrm rot="20070897">
            <a:off x="904875" y="1104900"/>
            <a:ext cx="1266825" cy="1628775"/>
          </a:xfrm>
          <a:prstGeom prst="downArrow">
            <a:avLst>
              <a:gd name="adj1" fmla="val 54511"/>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wo</a:t>
            </a:r>
          </a:p>
          <a:p>
            <a:pPr algn="ctr"/>
            <a:r>
              <a:rPr lang="en-GB" dirty="0">
                <a:solidFill>
                  <a:schemeClr val="tx1"/>
                </a:solidFill>
              </a:rPr>
              <a:t>-man</a:t>
            </a:r>
          </a:p>
        </p:txBody>
      </p:sp>
      <p:sp>
        <p:nvSpPr>
          <p:cNvPr id="5" name="Arrow: Down 4">
            <a:extLst>
              <a:ext uri="{FF2B5EF4-FFF2-40B4-BE49-F238E27FC236}">
                <a16:creationId xmlns:a16="http://schemas.microsoft.com/office/drawing/2014/main" id="{441FF353-6A1D-4A24-8A68-2DCAC81EEA71}"/>
              </a:ext>
            </a:extLst>
          </p:cNvPr>
          <p:cNvSpPr/>
          <p:nvPr/>
        </p:nvSpPr>
        <p:spPr>
          <a:xfrm rot="1541190">
            <a:off x="9441010" y="933449"/>
            <a:ext cx="1266825" cy="1628775"/>
          </a:xfrm>
          <a:prstGeom prst="downArrow">
            <a:avLst>
              <a:gd name="adj1" fmla="val 54511"/>
              <a:gd name="adj2" fmla="val 50000"/>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This man</a:t>
            </a:r>
          </a:p>
        </p:txBody>
      </p:sp>
      <p:sp>
        <p:nvSpPr>
          <p:cNvPr id="9" name="Rectangle: Rounded Corners 8">
            <a:extLst>
              <a:ext uri="{FF2B5EF4-FFF2-40B4-BE49-F238E27FC236}">
                <a16:creationId xmlns:a16="http://schemas.microsoft.com/office/drawing/2014/main" id="{7E5EF67F-2E3C-43B2-869F-BF2CAB92ACC2}"/>
              </a:ext>
            </a:extLst>
          </p:cNvPr>
          <p:cNvSpPr/>
          <p:nvPr/>
        </p:nvSpPr>
        <p:spPr>
          <a:xfrm>
            <a:off x="4152903" y="3678553"/>
            <a:ext cx="2837670" cy="29079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It was this woman. Her name was Ada Lovelace. Let’s find out more about her…</a:t>
            </a:r>
          </a:p>
        </p:txBody>
      </p:sp>
    </p:spTree>
    <p:extLst>
      <p:ext uri="{BB962C8B-B14F-4D97-AF65-F5344CB8AC3E}">
        <p14:creationId xmlns:p14="http://schemas.microsoft.com/office/powerpoint/2010/main" val="89857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Ada Lovelace - Wikipedia">
            <a:extLst>
              <a:ext uri="{FF2B5EF4-FFF2-40B4-BE49-F238E27FC236}">
                <a16:creationId xmlns:a16="http://schemas.microsoft.com/office/drawing/2014/main" id="{B41917CB-4A90-46E0-9C7E-720225FD94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8250" y="4273865"/>
            <a:ext cx="2095500" cy="21336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AF0EBF9-5602-40DE-BCFF-A8CD389DCC5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50000"/>
          <a:stretch/>
        </p:blipFill>
        <p:spPr bwMode="auto">
          <a:xfrm>
            <a:off x="976274" y="521015"/>
            <a:ext cx="2509879" cy="317182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pic>
        <p:nvPicPr>
          <p:cNvPr id="4104" name="Picture 8">
            <a:extLst>
              <a:ext uri="{FF2B5EF4-FFF2-40B4-BE49-F238E27FC236}">
                <a16:creationId xmlns:a16="http://schemas.microsoft.com/office/drawing/2014/main" id="{FBCB5FA6-5188-4A44-B7C3-16080D4F4EB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50000"/>
          <a:stretch/>
        </p:blipFill>
        <p:spPr bwMode="auto">
          <a:xfrm>
            <a:off x="8705849" y="537205"/>
            <a:ext cx="2673773" cy="33789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6" name="Rectangle: Rounded Corners 5">
            <a:extLst>
              <a:ext uri="{FF2B5EF4-FFF2-40B4-BE49-F238E27FC236}">
                <a16:creationId xmlns:a16="http://schemas.microsoft.com/office/drawing/2014/main" id="{9FDA3A91-6993-4E1A-8F7B-D5ECA9C37356}"/>
              </a:ext>
            </a:extLst>
          </p:cNvPr>
          <p:cNvSpPr/>
          <p:nvPr/>
        </p:nvSpPr>
        <p:spPr>
          <a:xfrm>
            <a:off x="4515240" y="521015"/>
            <a:ext cx="2837670" cy="290798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Ada was born in 1815.</a:t>
            </a:r>
          </a:p>
          <a:p>
            <a:pPr algn="ctr"/>
            <a:r>
              <a:rPr lang="en-GB" sz="2800" dirty="0">
                <a:solidFill>
                  <a:sysClr val="windowText" lastClr="000000"/>
                </a:solidFill>
              </a:rPr>
              <a:t>She was the daughter of two very clever parents.</a:t>
            </a:r>
          </a:p>
        </p:txBody>
      </p:sp>
      <p:sp>
        <p:nvSpPr>
          <p:cNvPr id="7" name="Rectangle: Rounded Corners 6">
            <a:extLst>
              <a:ext uri="{FF2B5EF4-FFF2-40B4-BE49-F238E27FC236}">
                <a16:creationId xmlns:a16="http://schemas.microsoft.com/office/drawing/2014/main" id="{79115388-2C70-4234-B42C-185714AEFA3C}"/>
              </a:ext>
            </a:extLst>
          </p:cNvPr>
          <p:cNvSpPr/>
          <p:nvPr/>
        </p:nvSpPr>
        <p:spPr>
          <a:xfrm>
            <a:off x="8705849" y="4197665"/>
            <a:ext cx="2837670" cy="22860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Her Mum, Annabella </a:t>
            </a:r>
            <a:r>
              <a:rPr lang="en-GB" sz="2800" dirty="0" err="1">
                <a:solidFill>
                  <a:sysClr val="windowText" lastClr="000000"/>
                </a:solidFill>
              </a:rPr>
              <a:t>Milbanke</a:t>
            </a:r>
            <a:r>
              <a:rPr lang="en-GB" sz="2800" dirty="0">
                <a:solidFill>
                  <a:sysClr val="windowText" lastClr="000000"/>
                </a:solidFill>
              </a:rPr>
              <a:t> was a brilliant mathematician.</a:t>
            </a:r>
          </a:p>
        </p:txBody>
      </p:sp>
      <p:sp>
        <p:nvSpPr>
          <p:cNvPr id="8" name="Rectangle: Rounded Corners 7">
            <a:extLst>
              <a:ext uri="{FF2B5EF4-FFF2-40B4-BE49-F238E27FC236}">
                <a16:creationId xmlns:a16="http://schemas.microsoft.com/office/drawing/2014/main" id="{C42F784A-E52D-4F36-9DE3-23A2CB2E323F}"/>
              </a:ext>
            </a:extLst>
          </p:cNvPr>
          <p:cNvSpPr/>
          <p:nvPr/>
        </p:nvSpPr>
        <p:spPr>
          <a:xfrm>
            <a:off x="812378" y="4045265"/>
            <a:ext cx="2837670" cy="197453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Her Dad, Lord Byron, was a brilliant and famous poet.</a:t>
            </a:r>
          </a:p>
        </p:txBody>
      </p:sp>
      <p:sp>
        <p:nvSpPr>
          <p:cNvPr id="9" name="Rectangle: Rounded Corners 8">
            <a:extLst>
              <a:ext uri="{FF2B5EF4-FFF2-40B4-BE49-F238E27FC236}">
                <a16:creationId xmlns:a16="http://schemas.microsoft.com/office/drawing/2014/main" id="{35BDD3FF-C104-4764-814C-137D53F12945}"/>
              </a:ext>
            </a:extLst>
          </p:cNvPr>
          <p:cNvSpPr/>
          <p:nvPr/>
        </p:nvSpPr>
        <p:spPr>
          <a:xfrm>
            <a:off x="3895725" y="521014"/>
            <a:ext cx="4467225" cy="3395133"/>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Unfortunately Ada’s parents split up when she was very young, but this didn’t stop her from becoming a brilliant woman herself!</a:t>
            </a:r>
          </a:p>
        </p:txBody>
      </p:sp>
    </p:spTree>
    <p:extLst>
      <p:ext uri="{BB962C8B-B14F-4D97-AF65-F5344CB8AC3E}">
        <p14:creationId xmlns:p14="http://schemas.microsoft.com/office/powerpoint/2010/main" val="673447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100"/>
                                        </p:tgtEl>
                                        <p:attrNameLst>
                                          <p:attrName>style.visibility</p:attrName>
                                        </p:attrNameLst>
                                      </p:cBhvr>
                                      <p:to>
                                        <p:strVal val="visible"/>
                                      </p:to>
                                    </p:set>
                                    <p:anim calcmode="lin" valueType="num">
                                      <p:cBhvr additive="base">
                                        <p:cTn id="12" dur="500" fill="hold"/>
                                        <p:tgtEl>
                                          <p:spTgt spid="4100"/>
                                        </p:tgtEl>
                                        <p:attrNameLst>
                                          <p:attrName>ppt_x</p:attrName>
                                        </p:attrNameLst>
                                      </p:cBhvr>
                                      <p:tavLst>
                                        <p:tav tm="0">
                                          <p:val>
                                            <p:strVal val="#ppt_x"/>
                                          </p:val>
                                        </p:tav>
                                        <p:tav tm="100000">
                                          <p:val>
                                            <p:strVal val="#ppt_x"/>
                                          </p:val>
                                        </p:tav>
                                      </p:tavLst>
                                    </p:anim>
                                    <p:anim calcmode="lin" valueType="num">
                                      <p:cBhvr additive="base">
                                        <p:cTn id="13" dur="500" fill="hold"/>
                                        <p:tgtEl>
                                          <p:spTgt spid="4100"/>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additive="base">
                                        <p:cTn id="16" dur="500" fill="hold"/>
                                        <p:tgtEl>
                                          <p:spTgt spid="8"/>
                                        </p:tgtEl>
                                        <p:attrNameLst>
                                          <p:attrName>ppt_x</p:attrName>
                                        </p:attrNameLst>
                                      </p:cBhvr>
                                      <p:tavLst>
                                        <p:tav tm="0">
                                          <p:val>
                                            <p:strVal val="#ppt_x"/>
                                          </p:val>
                                        </p:tav>
                                        <p:tav tm="100000">
                                          <p:val>
                                            <p:strVal val="#ppt_x"/>
                                          </p:val>
                                        </p:tav>
                                      </p:tavLst>
                                    </p:anim>
                                    <p:anim calcmode="lin" valueType="num">
                                      <p:cBhvr additive="base">
                                        <p:cTn id="1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104"/>
                                        </p:tgtEl>
                                        <p:attrNameLst>
                                          <p:attrName>style.visibility</p:attrName>
                                        </p:attrNameLst>
                                      </p:cBhvr>
                                      <p:to>
                                        <p:strVal val="visible"/>
                                      </p:to>
                                    </p:set>
                                    <p:anim calcmode="lin" valueType="num">
                                      <p:cBhvr additive="base">
                                        <p:cTn id="22" dur="500" fill="hold"/>
                                        <p:tgtEl>
                                          <p:spTgt spid="4104"/>
                                        </p:tgtEl>
                                        <p:attrNameLst>
                                          <p:attrName>ppt_x</p:attrName>
                                        </p:attrNameLst>
                                      </p:cBhvr>
                                      <p:tavLst>
                                        <p:tav tm="0">
                                          <p:val>
                                            <p:strVal val="#ppt_x"/>
                                          </p:val>
                                        </p:tav>
                                        <p:tav tm="100000">
                                          <p:val>
                                            <p:strVal val="#ppt_x"/>
                                          </p:val>
                                        </p:tav>
                                      </p:tavLst>
                                    </p:anim>
                                    <p:anim calcmode="lin" valueType="num">
                                      <p:cBhvr additive="base">
                                        <p:cTn id="23" dur="500" fill="hold"/>
                                        <p:tgtEl>
                                          <p:spTgt spid="4104"/>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fill="hold"/>
                                        <p:tgtEl>
                                          <p:spTgt spid="7"/>
                                        </p:tgtEl>
                                        <p:attrNameLst>
                                          <p:attrName>ppt_x</p:attrName>
                                        </p:attrNameLst>
                                      </p:cBhvr>
                                      <p:tavLst>
                                        <p:tav tm="0">
                                          <p:val>
                                            <p:strVal val="#ppt_x"/>
                                          </p:val>
                                        </p:tav>
                                        <p:tav tm="100000">
                                          <p:val>
                                            <p:strVal val="#ppt_x"/>
                                          </p:val>
                                        </p:tav>
                                      </p:tavLst>
                                    </p:anim>
                                    <p:anim calcmode="lin" valueType="num">
                                      <p:cBhvr additive="base">
                                        <p:cTn id="27"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5" presetClass="exit" presetSubtype="0" fill="hold" nodeType="clickEffect">
                                  <p:stCondLst>
                                    <p:cond delay="0"/>
                                  </p:stCondLst>
                                  <p:childTnLst>
                                    <p:anim calcmode="lin" valueType="num">
                                      <p:cBhvr>
                                        <p:cTn id="36" dur="1000"/>
                                        <p:tgtEl>
                                          <p:spTgt spid="4100"/>
                                        </p:tgtEl>
                                        <p:attrNameLst>
                                          <p:attrName>ppt_w</p:attrName>
                                        </p:attrNameLst>
                                      </p:cBhvr>
                                      <p:tavLst>
                                        <p:tav tm="0">
                                          <p:val>
                                            <p:strVal val="ppt_w"/>
                                          </p:val>
                                        </p:tav>
                                        <p:tav tm="100000">
                                          <p:val>
                                            <p:fltVal val="0"/>
                                          </p:val>
                                        </p:tav>
                                      </p:tavLst>
                                    </p:anim>
                                    <p:anim calcmode="lin" valueType="num">
                                      <p:cBhvr>
                                        <p:cTn id="37" dur="1000"/>
                                        <p:tgtEl>
                                          <p:spTgt spid="4100"/>
                                        </p:tgtEl>
                                        <p:attrNameLst>
                                          <p:attrName>ppt_h</p:attrName>
                                        </p:attrNameLst>
                                      </p:cBhvr>
                                      <p:tavLst>
                                        <p:tav tm="0">
                                          <p:val>
                                            <p:strVal val="ppt_h"/>
                                          </p:val>
                                        </p:tav>
                                        <p:tav tm="100000">
                                          <p:val>
                                            <p:fltVal val="0"/>
                                          </p:val>
                                        </p:tav>
                                      </p:tavLst>
                                    </p:anim>
                                    <p:anim calcmode="lin" valueType="num">
                                      <p:cBhvr>
                                        <p:cTn id="38" dur="1000"/>
                                        <p:tgtEl>
                                          <p:spTgt spid="4100"/>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9" dur="1000"/>
                                        <p:tgtEl>
                                          <p:spTgt spid="4100"/>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0" dur="1" fill="hold">
                                          <p:stCondLst>
                                            <p:cond delay="999"/>
                                          </p:stCondLst>
                                        </p:cTn>
                                        <p:tgtEl>
                                          <p:spTgt spid="4100"/>
                                        </p:tgtEl>
                                        <p:attrNameLst>
                                          <p:attrName>style.visibility</p:attrName>
                                        </p:attrNameLst>
                                      </p:cBhvr>
                                      <p:to>
                                        <p:strVal val="hidden"/>
                                      </p:to>
                                    </p:set>
                                  </p:childTnLst>
                                </p:cTn>
                              </p:par>
                              <p:par>
                                <p:cTn id="41" presetID="15" presetClass="exit" presetSubtype="0" fill="hold" grpId="1" nodeType="withEffect">
                                  <p:stCondLst>
                                    <p:cond delay="0"/>
                                  </p:stCondLst>
                                  <p:childTnLst>
                                    <p:anim calcmode="lin" valueType="num">
                                      <p:cBhvr>
                                        <p:cTn id="42" dur="1000"/>
                                        <p:tgtEl>
                                          <p:spTgt spid="8"/>
                                        </p:tgtEl>
                                        <p:attrNameLst>
                                          <p:attrName>ppt_w</p:attrName>
                                        </p:attrNameLst>
                                      </p:cBhvr>
                                      <p:tavLst>
                                        <p:tav tm="0">
                                          <p:val>
                                            <p:strVal val="ppt_w"/>
                                          </p:val>
                                        </p:tav>
                                        <p:tav tm="100000">
                                          <p:val>
                                            <p:fltVal val="0"/>
                                          </p:val>
                                        </p:tav>
                                      </p:tavLst>
                                    </p:anim>
                                    <p:anim calcmode="lin" valueType="num">
                                      <p:cBhvr>
                                        <p:cTn id="43" dur="1000"/>
                                        <p:tgtEl>
                                          <p:spTgt spid="8"/>
                                        </p:tgtEl>
                                        <p:attrNameLst>
                                          <p:attrName>ppt_h</p:attrName>
                                        </p:attrNameLst>
                                      </p:cBhvr>
                                      <p:tavLst>
                                        <p:tav tm="0">
                                          <p:val>
                                            <p:strVal val="ppt_h"/>
                                          </p:val>
                                        </p:tav>
                                        <p:tav tm="100000">
                                          <p:val>
                                            <p:fltVal val="0"/>
                                          </p:val>
                                        </p:tav>
                                      </p:tavLst>
                                    </p:anim>
                                    <p:anim calcmode="lin" valueType="num">
                                      <p:cBhvr>
                                        <p:cTn id="44" dur="1000"/>
                                        <p:tgtEl>
                                          <p:spTgt spid="8"/>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45" dur="1000"/>
                                        <p:tgtEl>
                                          <p:spTgt spid="8"/>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46" dur="1" fill="hold">
                                          <p:stCondLst>
                                            <p:cond delay="999"/>
                                          </p:stCondLst>
                                        </p:cTn>
                                        <p:tgtEl>
                                          <p:spTgt spid="8"/>
                                        </p:tgtEl>
                                        <p:attrNameLst>
                                          <p:attrName>style.visibility</p:attrName>
                                        </p:attrNameLst>
                                      </p:cBhvr>
                                      <p:to>
                                        <p:strVal val="hidden"/>
                                      </p:to>
                                    </p:set>
                                  </p:childTnLst>
                                </p:cTn>
                              </p:par>
                              <p:par>
                                <p:cTn id="47" presetID="15" presetClass="exit" presetSubtype="0" fill="hold" nodeType="withEffect">
                                  <p:stCondLst>
                                    <p:cond delay="0"/>
                                  </p:stCondLst>
                                  <p:childTnLst>
                                    <p:anim calcmode="lin" valueType="num">
                                      <p:cBhvr>
                                        <p:cTn id="48" dur="1000"/>
                                        <p:tgtEl>
                                          <p:spTgt spid="4104"/>
                                        </p:tgtEl>
                                        <p:attrNameLst>
                                          <p:attrName>ppt_w</p:attrName>
                                        </p:attrNameLst>
                                      </p:cBhvr>
                                      <p:tavLst>
                                        <p:tav tm="0">
                                          <p:val>
                                            <p:strVal val="ppt_w"/>
                                          </p:val>
                                        </p:tav>
                                        <p:tav tm="100000">
                                          <p:val>
                                            <p:fltVal val="0"/>
                                          </p:val>
                                        </p:tav>
                                      </p:tavLst>
                                    </p:anim>
                                    <p:anim calcmode="lin" valueType="num">
                                      <p:cBhvr>
                                        <p:cTn id="49" dur="1000"/>
                                        <p:tgtEl>
                                          <p:spTgt spid="4104"/>
                                        </p:tgtEl>
                                        <p:attrNameLst>
                                          <p:attrName>ppt_h</p:attrName>
                                        </p:attrNameLst>
                                      </p:cBhvr>
                                      <p:tavLst>
                                        <p:tav tm="0">
                                          <p:val>
                                            <p:strVal val="ppt_h"/>
                                          </p:val>
                                        </p:tav>
                                        <p:tav tm="100000">
                                          <p:val>
                                            <p:fltVal val="0"/>
                                          </p:val>
                                        </p:tav>
                                      </p:tavLst>
                                    </p:anim>
                                    <p:anim calcmode="lin" valueType="num">
                                      <p:cBhvr>
                                        <p:cTn id="50" dur="1000"/>
                                        <p:tgtEl>
                                          <p:spTgt spid="4104"/>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1" dur="1000"/>
                                        <p:tgtEl>
                                          <p:spTgt spid="4104"/>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2" dur="1" fill="hold">
                                          <p:stCondLst>
                                            <p:cond delay="999"/>
                                          </p:stCondLst>
                                        </p:cTn>
                                        <p:tgtEl>
                                          <p:spTgt spid="4104"/>
                                        </p:tgtEl>
                                        <p:attrNameLst>
                                          <p:attrName>style.visibility</p:attrName>
                                        </p:attrNameLst>
                                      </p:cBhvr>
                                      <p:to>
                                        <p:strVal val="hidden"/>
                                      </p:to>
                                    </p:set>
                                  </p:childTnLst>
                                </p:cTn>
                              </p:par>
                              <p:par>
                                <p:cTn id="53" presetID="15" presetClass="exit" presetSubtype="0" fill="hold" grpId="1" nodeType="withEffect">
                                  <p:stCondLst>
                                    <p:cond delay="0"/>
                                  </p:stCondLst>
                                  <p:childTnLst>
                                    <p:anim calcmode="lin" valueType="num">
                                      <p:cBhvr>
                                        <p:cTn id="54" dur="1000"/>
                                        <p:tgtEl>
                                          <p:spTgt spid="7"/>
                                        </p:tgtEl>
                                        <p:attrNameLst>
                                          <p:attrName>ppt_w</p:attrName>
                                        </p:attrNameLst>
                                      </p:cBhvr>
                                      <p:tavLst>
                                        <p:tav tm="0">
                                          <p:val>
                                            <p:strVal val="ppt_w"/>
                                          </p:val>
                                        </p:tav>
                                        <p:tav tm="100000">
                                          <p:val>
                                            <p:fltVal val="0"/>
                                          </p:val>
                                        </p:tav>
                                      </p:tavLst>
                                    </p:anim>
                                    <p:anim calcmode="lin" valueType="num">
                                      <p:cBhvr>
                                        <p:cTn id="55" dur="1000"/>
                                        <p:tgtEl>
                                          <p:spTgt spid="7"/>
                                        </p:tgtEl>
                                        <p:attrNameLst>
                                          <p:attrName>ppt_h</p:attrName>
                                        </p:attrNameLst>
                                      </p:cBhvr>
                                      <p:tavLst>
                                        <p:tav tm="0">
                                          <p:val>
                                            <p:strVal val="ppt_h"/>
                                          </p:val>
                                        </p:tav>
                                        <p:tav tm="100000">
                                          <p:val>
                                            <p:fltVal val="0"/>
                                          </p:val>
                                        </p:tav>
                                      </p:tavLst>
                                    </p:anim>
                                    <p:anim calcmode="lin" valueType="num">
                                      <p:cBhvr>
                                        <p:cTn id="56" dur="1000"/>
                                        <p:tgtEl>
                                          <p:spTgt spid="7"/>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57" dur="1000"/>
                                        <p:tgtEl>
                                          <p:spTgt spid="7"/>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58"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7" grpId="1" animBg="1"/>
      <p:bldP spid="8" grpId="0" animBg="1"/>
      <p:bldP spid="8" grpId="1"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Ada Lovelace | Biography &amp; Facts | Britannica">
            <a:extLst>
              <a:ext uri="{FF2B5EF4-FFF2-40B4-BE49-F238E27FC236}">
                <a16:creationId xmlns:a16="http://schemas.microsoft.com/office/drawing/2014/main" id="{A18A34AF-A663-455E-99B9-B27423E94F3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56" b="456"/>
          <a:stretch/>
        </p:blipFill>
        <p:spPr bwMode="auto">
          <a:xfrm>
            <a:off x="448747" y="2581275"/>
            <a:ext cx="2562688" cy="409575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Rounded Corners 2">
            <a:extLst>
              <a:ext uri="{FF2B5EF4-FFF2-40B4-BE49-F238E27FC236}">
                <a16:creationId xmlns:a16="http://schemas.microsoft.com/office/drawing/2014/main" id="{6856D852-8056-4FB9-A01D-BFB54A475983}"/>
              </a:ext>
            </a:extLst>
          </p:cNvPr>
          <p:cNvSpPr/>
          <p:nvPr/>
        </p:nvSpPr>
        <p:spPr>
          <a:xfrm>
            <a:off x="290512" y="180975"/>
            <a:ext cx="4529138" cy="22002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Ada loved to learn and experiment. Which of these things do you think she was able to do?</a:t>
            </a:r>
          </a:p>
        </p:txBody>
      </p:sp>
      <p:sp>
        <p:nvSpPr>
          <p:cNvPr id="2" name="Rectangle: Rounded Corners 1">
            <a:extLst>
              <a:ext uri="{FF2B5EF4-FFF2-40B4-BE49-F238E27FC236}">
                <a16:creationId xmlns:a16="http://schemas.microsoft.com/office/drawing/2014/main" id="{1A7EC7B6-8AF6-450A-8E5E-F7635E907FB4}"/>
              </a:ext>
            </a:extLst>
          </p:cNvPr>
          <p:cNvSpPr/>
          <p:nvPr/>
        </p:nvSpPr>
        <p:spPr>
          <a:xfrm>
            <a:off x="8184666" y="2581275"/>
            <a:ext cx="3513653" cy="192119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invented wings and was able to fly</a:t>
            </a:r>
          </a:p>
        </p:txBody>
      </p:sp>
      <p:sp>
        <p:nvSpPr>
          <p:cNvPr id="5" name="Rectangle: Rounded Corners 4">
            <a:extLst>
              <a:ext uri="{FF2B5EF4-FFF2-40B4-BE49-F238E27FC236}">
                <a16:creationId xmlns:a16="http://schemas.microsoft.com/office/drawing/2014/main" id="{C7B0AC71-B5E8-4DBC-B7B7-EC6BC779641C}"/>
              </a:ext>
            </a:extLst>
          </p:cNvPr>
          <p:cNvSpPr/>
          <p:nvPr/>
        </p:nvSpPr>
        <p:spPr>
          <a:xfrm>
            <a:off x="7118406" y="210980"/>
            <a:ext cx="3168598" cy="192119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used maths to win lots of money gambling</a:t>
            </a:r>
          </a:p>
        </p:txBody>
      </p:sp>
      <p:sp>
        <p:nvSpPr>
          <p:cNvPr id="7" name="Rectangle: Rounded Corners 6">
            <a:extLst>
              <a:ext uri="{FF2B5EF4-FFF2-40B4-BE49-F238E27FC236}">
                <a16:creationId xmlns:a16="http://schemas.microsoft.com/office/drawing/2014/main" id="{57A378C7-E5D7-4139-A96E-E44483816728}"/>
              </a:ext>
            </a:extLst>
          </p:cNvPr>
          <p:cNvSpPr/>
          <p:nvPr/>
        </p:nvSpPr>
        <p:spPr>
          <a:xfrm>
            <a:off x="4819650" y="2381250"/>
            <a:ext cx="2995614" cy="17145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learned how to speak French fluently</a:t>
            </a:r>
          </a:p>
        </p:txBody>
      </p:sp>
      <p:sp>
        <p:nvSpPr>
          <p:cNvPr id="9" name="Rectangle: Rounded Corners 8">
            <a:extLst>
              <a:ext uri="{FF2B5EF4-FFF2-40B4-BE49-F238E27FC236}">
                <a16:creationId xmlns:a16="http://schemas.microsoft.com/office/drawing/2014/main" id="{5310643F-62CE-4054-9ADE-B5556E9DBDE5}"/>
              </a:ext>
            </a:extLst>
          </p:cNvPr>
          <p:cNvSpPr/>
          <p:nvPr/>
        </p:nvSpPr>
        <p:spPr>
          <a:xfrm>
            <a:off x="3891498" y="4306733"/>
            <a:ext cx="3728502" cy="223075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could do complicated maths at a time when women weren’t encouraged to do maths at all! </a:t>
            </a:r>
          </a:p>
        </p:txBody>
      </p:sp>
      <p:sp>
        <p:nvSpPr>
          <p:cNvPr id="11" name="Rectangle: Rounded Corners 10">
            <a:extLst>
              <a:ext uri="{FF2B5EF4-FFF2-40B4-BE49-F238E27FC236}">
                <a16:creationId xmlns:a16="http://schemas.microsoft.com/office/drawing/2014/main" id="{9C4AD1AD-D066-439A-A3D2-BC95833B27A1}"/>
              </a:ext>
            </a:extLst>
          </p:cNvPr>
          <p:cNvSpPr/>
          <p:nvPr/>
        </p:nvSpPr>
        <p:spPr>
          <a:xfrm>
            <a:off x="8702705" y="4962525"/>
            <a:ext cx="2995614" cy="1714500"/>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was often very ill and had to stay in bed but she kept working</a:t>
            </a:r>
          </a:p>
        </p:txBody>
      </p:sp>
      <p:pic>
        <p:nvPicPr>
          <p:cNvPr id="14" name="Picture 16" descr="Image result for green tick">
            <a:extLst>
              <a:ext uri="{FF2B5EF4-FFF2-40B4-BE49-F238E27FC236}">
                <a16:creationId xmlns:a16="http://schemas.microsoft.com/office/drawing/2014/main" id="{4099CB17-510C-4296-8852-3B5643052A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050" y="2946400"/>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2" descr="Image result for red cross wrong">
            <a:extLst>
              <a:ext uri="{FF2B5EF4-FFF2-40B4-BE49-F238E27FC236}">
                <a16:creationId xmlns:a16="http://schemas.microsoft.com/office/drawing/2014/main" id="{B277665F-02ED-4F6E-AB99-9249D6AD93A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25823" y="1281112"/>
            <a:ext cx="112236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Image result for green tick">
            <a:extLst>
              <a:ext uri="{FF2B5EF4-FFF2-40B4-BE49-F238E27FC236}">
                <a16:creationId xmlns:a16="http://schemas.microsoft.com/office/drawing/2014/main" id="{76F077F0-B0C5-4776-BAD3-B3E8CFA5DD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32942" y="5251450"/>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Image result for green tick">
            <a:extLst>
              <a:ext uri="{FF2B5EF4-FFF2-40B4-BE49-F238E27FC236}">
                <a16:creationId xmlns:a16="http://schemas.microsoft.com/office/drawing/2014/main" id="{C3EEFABF-6233-49AA-A473-D4E721C7E2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17463" y="5165725"/>
            <a:ext cx="965200" cy="96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2" descr="Image result for red cross wrong">
            <a:extLst>
              <a:ext uri="{FF2B5EF4-FFF2-40B4-BE49-F238E27FC236}">
                <a16:creationId xmlns:a16="http://schemas.microsoft.com/office/drawing/2014/main" id="{4F3D3709-063B-457F-A17F-D625B1F77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8882" y="2173924"/>
            <a:ext cx="1122362" cy="874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Rounded Corners 12">
            <a:extLst>
              <a:ext uri="{FF2B5EF4-FFF2-40B4-BE49-F238E27FC236}">
                <a16:creationId xmlns:a16="http://schemas.microsoft.com/office/drawing/2014/main" id="{E938B3F7-7BEE-49F4-A3B7-94A5810C8A69}"/>
              </a:ext>
            </a:extLst>
          </p:cNvPr>
          <p:cNvSpPr/>
          <p:nvPr/>
        </p:nvSpPr>
        <p:spPr>
          <a:xfrm>
            <a:off x="10333040" y="353932"/>
            <a:ext cx="1666879" cy="100345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tried!</a:t>
            </a:r>
          </a:p>
        </p:txBody>
      </p:sp>
      <p:sp>
        <p:nvSpPr>
          <p:cNvPr id="20" name="Rectangle: Rounded Corners 19">
            <a:extLst>
              <a:ext uri="{FF2B5EF4-FFF2-40B4-BE49-F238E27FC236}">
                <a16:creationId xmlns:a16="http://schemas.microsoft.com/office/drawing/2014/main" id="{CAAAA553-D8D0-4273-9CEB-004F1547159D}"/>
              </a:ext>
            </a:extLst>
          </p:cNvPr>
          <p:cNvSpPr/>
          <p:nvPr/>
        </p:nvSpPr>
        <p:spPr>
          <a:xfrm>
            <a:off x="10482784" y="2045178"/>
            <a:ext cx="1666879" cy="100345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i="1" dirty="0">
                <a:solidFill>
                  <a:sysClr val="windowText" lastClr="000000"/>
                </a:solidFill>
              </a:rPr>
              <a:t>She tried!</a:t>
            </a:r>
          </a:p>
        </p:txBody>
      </p:sp>
    </p:spTree>
    <p:extLst>
      <p:ext uri="{BB962C8B-B14F-4D97-AF65-F5344CB8AC3E}">
        <p14:creationId xmlns:p14="http://schemas.microsoft.com/office/powerpoint/2010/main" val="62660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80">
                                          <p:stCondLst>
                                            <p:cond delay="0"/>
                                          </p:stCondLst>
                                        </p:cTn>
                                        <p:tgtEl>
                                          <p:spTgt spid="14"/>
                                        </p:tgtEl>
                                      </p:cBhvr>
                                    </p:animEffect>
                                    <p:anim calcmode="lin" valueType="num">
                                      <p:cBhvr>
                                        <p:cTn id="1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8" dur="26">
                                          <p:stCondLst>
                                            <p:cond delay="650"/>
                                          </p:stCondLst>
                                        </p:cTn>
                                        <p:tgtEl>
                                          <p:spTgt spid="14"/>
                                        </p:tgtEl>
                                      </p:cBhvr>
                                      <p:to x="100000" y="60000"/>
                                    </p:animScale>
                                    <p:animScale>
                                      <p:cBhvr>
                                        <p:cTn id="19" dur="166" decel="50000">
                                          <p:stCondLst>
                                            <p:cond delay="676"/>
                                          </p:stCondLst>
                                        </p:cTn>
                                        <p:tgtEl>
                                          <p:spTgt spid="14"/>
                                        </p:tgtEl>
                                      </p:cBhvr>
                                      <p:to x="100000" y="100000"/>
                                    </p:animScale>
                                    <p:animScale>
                                      <p:cBhvr>
                                        <p:cTn id="20" dur="26">
                                          <p:stCondLst>
                                            <p:cond delay="1312"/>
                                          </p:stCondLst>
                                        </p:cTn>
                                        <p:tgtEl>
                                          <p:spTgt spid="14"/>
                                        </p:tgtEl>
                                      </p:cBhvr>
                                      <p:to x="100000" y="80000"/>
                                    </p:animScale>
                                    <p:animScale>
                                      <p:cBhvr>
                                        <p:cTn id="21" dur="166" decel="50000">
                                          <p:stCondLst>
                                            <p:cond delay="1338"/>
                                          </p:stCondLst>
                                        </p:cTn>
                                        <p:tgtEl>
                                          <p:spTgt spid="14"/>
                                        </p:tgtEl>
                                      </p:cBhvr>
                                      <p:to x="100000" y="100000"/>
                                    </p:animScale>
                                    <p:animScale>
                                      <p:cBhvr>
                                        <p:cTn id="22" dur="26">
                                          <p:stCondLst>
                                            <p:cond delay="1642"/>
                                          </p:stCondLst>
                                        </p:cTn>
                                        <p:tgtEl>
                                          <p:spTgt spid="14"/>
                                        </p:tgtEl>
                                      </p:cBhvr>
                                      <p:to x="100000" y="90000"/>
                                    </p:animScale>
                                    <p:animScale>
                                      <p:cBhvr>
                                        <p:cTn id="23" dur="166" decel="50000">
                                          <p:stCondLst>
                                            <p:cond delay="1668"/>
                                          </p:stCondLst>
                                        </p:cTn>
                                        <p:tgtEl>
                                          <p:spTgt spid="14"/>
                                        </p:tgtEl>
                                      </p:cBhvr>
                                      <p:to x="100000" y="100000"/>
                                    </p:animScale>
                                    <p:animScale>
                                      <p:cBhvr>
                                        <p:cTn id="24" dur="26">
                                          <p:stCondLst>
                                            <p:cond delay="1808"/>
                                          </p:stCondLst>
                                        </p:cTn>
                                        <p:tgtEl>
                                          <p:spTgt spid="14"/>
                                        </p:tgtEl>
                                      </p:cBhvr>
                                      <p:to x="100000" y="95000"/>
                                    </p:animScale>
                                    <p:animScale>
                                      <p:cBhvr>
                                        <p:cTn id="25" dur="166" decel="50000">
                                          <p:stCondLst>
                                            <p:cond delay="1834"/>
                                          </p:stCondLst>
                                        </p:cTn>
                                        <p:tgtEl>
                                          <p:spTgt spid="1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childTnLst>
                    </p:cTn>
                  </p:par>
                  <p:par>
                    <p:cTn id="31" fill="hold">
                      <p:stCondLst>
                        <p:cond delay="indefinite"/>
                      </p:stCondLst>
                      <p:childTnLst>
                        <p:par>
                          <p:cTn id="32" fill="hold">
                            <p:stCondLst>
                              <p:cond delay="0"/>
                            </p:stCondLst>
                            <p:childTnLst>
                              <p:par>
                                <p:cTn id="33" presetID="45" presetClass="entr" presetSubtype="0" fill="hold"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fade">
                                      <p:cBhvr>
                                        <p:cTn id="35" dur="2000"/>
                                        <p:tgtEl>
                                          <p:spTgt spid="17"/>
                                        </p:tgtEl>
                                      </p:cBhvr>
                                    </p:animEffect>
                                    <p:anim calcmode="lin" valueType="num">
                                      <p:cBhvr>
                                        <p:cTn id="36" dur="2000" fill="hold"/>
                                        <p:tgtEl>
                                          <p:spTgt spid="17"/>
                                        </p:tgtEl>
                                        <p:attrNameLst>
                                          <p:attrName>ppt_w</p:attrName>
                                        </p:attrNameLst>
                                      </p:cBhvr>
                                      <p:tavLst>
                                        <p:tav tm="0" fmla="#ppt_w*sin(2.5*pi*$)">
                                          <p:val>
                                            <p:fltVal val="0"/>
                                          </p:val>
                                        </p:tav>
                                        <p:tav tm="100000">
                                          <p:val>
                                            <p:fltVal val="1"/>
                                          </p:val>
                                        </p:tav>
                                      </p:tavLst>
                                    </p:anim>
                                    <p:anim calcmode="lin" valueType="num">
                                      <p:cBhvr>
                                        <p:cTn id="37" dur="2000" fill="hold"/>
                                        <p:tgtEl>
                                          <p:spTgt spid="17"/>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barn(inVertical)">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1000" fill="hold"/>
                                        <p:tgtEl>
                                          <p:spTgt spid="18"/>
                                        </p:tgtEl>
                                        <p:attrNameLst>
                                          <p:attrName>ppt_w</p:attrName>
                                        </p:attrNameLst>
                                      </p:cBhvr>
                                      <p:tavLst>
                                        <p:tav tm="0">
                                          <p:val>
                                            <p:fltVal val="0"/>
                                          </p:val>
                                        </p:tav>
                                        <p:tav tm="100000">
                                          <p:val>
                                            <p:strVal val="#ppt_w"/>
                                          </p:val>
                                        </p:tav>
                                      </p:tavLst>
                                    </p:anim>
                                    <p:anim calcmode="lin" valueType="num">
                                      <p:cBhvr>
                                        <p:cTn id="48" dur="1000" fill="hold"/>
                                        <p:tgtEl>
                                          <p:spTgt spid="18"/>
                                        </p:tgtEl>
                                        <p:attrNameLst>
                                          <p:attrName>ppt_h</p:attrName>
                                        </p:attrNameLst>
                                      </p:cBhvr>
                                      <p:tavLst>
                                        <p:tav tm="0">
                                          <p:val>
                                            <p:fltVal val="0"/>
                                          </p:val>
                                        </p:tav>
                                        <p:tav tm="100000">
                                          <p:val>
                                            <p:strVal val="#ppt_h"/>
                                          </p:val>
                                        </p:tav>
                                      </p:tavLst>
                                    </p:anim>
                                    <p:anim calcmode="lin" valueType="num">
                                      <p:cBhvr>
                                        <p:cTn id="49" dur="1000" fill="hold"/>
                                        <p:tgtEl>
                                          <p:spTgt spid="18"/>
                                        </p:tgtEl>
                                        <p:attrNameLst>
                                          <p:attrName>style.rotation</p:attrName>
                                        </p:attrNameLst>
                                      </p:cBhvr>
                                      <p:tavLst>
                                        <p:tav tm="0">
                                          <p:val>
                                            <p:fltVal val="90"/>
                                          </p:val>
                                        </p:tav>
                                        <p:tav tm="100000">
                                          <p:val>
                                            <p:fltVal val="0"/>
                                          </p:val>
                                        </p:tav>
                                      </p:tavLst>
                                    </p:anim>
                                    <p:animEffect transition="in" filter="fade">
                                      <p:cBhvr>
                                        <p:cTn id="50" dur="1000"/>
                                        <p:tgtEl>
                                          <p:spTgt spid="18"/>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1000" fill="hold"/>
                                        <p:tgtEl>
                                          <p:spTgt spid="20"/>
                                        </p:tgtEl>
                                        <p:attrNameLst>
                                          <p:attrName>ppt_w</p:attrName>
                                        </p:attrNameLst>
                                      </p:cBhvr>
                                      <p:tavLst>
                                        <p:tav tm="0">
                                          <p:val>
                                            <p:fltVal val="0"/>
                                          </p:val>
                                        </p:tav>
                                        <p:tav tm="100000">
                                          <p:val>
                                            <p:strVal val="#ppt_w"/>
                                          </p:val>
                                        </p:tav>
                                      </p:tavLst>
                                    </p:anim>
                                    <p:anim calcmode="lin" valueType="num">
                                      <p:cBhvr>
                                        <p:cTn id="54" dur="1000" fill="hold"/>
                                        <p:tgtEl>
                                          <p:spTgt spid="20"/>
                                        </p:tgtEl>
                                        <p:attrNameLst>
                                          <p:attrName>ppt_h</p:attrName>
                                        </p:attrNameLst>
                                      </p:cBhvr>
                                      <p:tavLst>
                                        <p:tav tm="0">
                                          <p:val>
                                            <p:fltVal val="0"/>
                                          </p:val>
                                        </p:tav>
                                        <p:tav tm="100000">
                                          <p:val>
                                            <p:strVal val="#ppt_h"/>
                                          </p:val>
                                        </p:tav>
                                      </p:tavLst>
                                    </p:anim>
                                    <p:anim calcmode="lin" valueType="num">
                                      <p:cBhvr>
                                        <p:cTn id="55" dur="1000" fill="hold"/>
                                        <p:tgtEl>
                                          <p:spTgt spid="20"/>
                                        </p:tgtEl>
                                        <p:attrNameLst>
                                          <p:attrName>style.rotation</p:attrName>
                                        </p:attrNameLst>
                                      </p:cBhvr>
                                      <p:tavLst>
                                        <p:tav tm="0">
                                          <p:val>
                                            <p:fltVal val="90"/>
                                          </p:val>
                                        </p:tav>
                                        <p:tav tm="100000">
                                          <p:val>
                                            <p:fltVal val="0"/>
                                          </p:val>
                                        </p:tav>
                                      </p:tavLst>
                                    </p:anim>
                                    <p:animEffect transition="in" filter="fade">
                                      <p:cBhvr>
                                        <p:cTn id="56" dur="10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childTnLst>
                                </p:cTn>
                              </p:par>
                              <p:par>
                                <p:cTn id="69" presetID="53" presetClass="entr" presetSubtype="16"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 calcmode="lin" valueType="num">
                                      <p:cBhvr>
                                        <p:cTn id="71" dur="500" fill="hold"/>
                                        <p:tgtEl>
                                          <p:spTgt spid="15"/>
                                        </p:tgtEl>
                                        <p:attrNameLst>
                                          <p:attrName>ppt_w</p:attrName>
                                        </p:attrNameLst>
                                      </p:cBhvr>
                                      <p:tavLst>
                                        <p:tav tm="0">
                                          <p:val>
                                            <p:fltVal val="0"/>
                                          </p:val>
                                        </p:tav>
                                        <p:tav tm="100000">
                                          <p:val>
                                            <p:strVal val="#ppt_w"/>
                                          </p:val>
                                        </p:tav>
                                      </p:tavLst>
                                    </p:anim>
                                    <p:anim calcmode="lin" valueType="num">
                                      <p:cBhvr>
                                        <p:cTn id="72" dur="500" fill="hold"/>
                                        <p:tgtEl>
                                          <p:spTgt spid="15"/>
                                        </p:tgtEl>
                                        <p:attrNameLst>
                                          <p:attrName>ppt_h</p:attrName>
                                        </p:attrNameLst>
                                      </p:cBhvr>
                                      <p:tavLst>
                                        <p:tav tm="0">
                                          <p:val>
                                            <p:fltVal val="0"/>
                                          </p:val>
                                        </p:tav>
                                        <p:tav tm="100000">
                                          <p:val>
                                            <p:strVal val="#ppt_h"/>
                                          </p:val>
                                        </p:tav>
                                      </p:tavLst>
                                    </p:anim>
                                    <p:animEffect transition="in" filter="fade">
                                      <p:cBhvr>
                                        <p:cTn id="73" dur="500"/>
                                        <p:tgtEl>
                                          <p:spTgt spid="15"/>
                                        </p:tgtEl>
                                      </p:cBhvr>
                                    </p:animEffect>
                                  </p:childTnLst>
                                </p:cTn>
                              </p:par>
                            </p:childTnLst>
                          </p:cTn>
                        </p:par>
                      </p:childTnLst>
                    </p:cTn>
                  </p:par>
                  <p:par>
                    <p:cTn id="74" fill="hold">
                      <p:stCondLst>
                        <p:cond delay="indefinite"/>
                      </p:stCondLst>
                      <p:childTnLst>
                        <p:par>
                          <p:cTn id="75" fill="hold">
                            <p:stCondLst>
                              <p:cond delay="0"/>
                            </p:stCondLst>
                            <p:childTnLst>
                              <p:par>
                                <p:cTn id="76" presetID="16" presetClass="entr" presetSubtype="21"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barn(inVertical)">
                                      <p:cBhvr>
                                        <p:cTn id="78" dur="500"/>
                                        <p:tgtEl>
                                          <p:spTgt spid="9"/>
                                        </p:tgtEl>
                                      </p:cBhvr>
                                    </p:animEffect>
                                  </p:child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down)">
                                      <p:cBhvr>
                                        <p:cTn id="83" dur="580">
                                          <p:stCondLst>
                                            <p:cond delay="0"/>
                                          </p:stCondLst>
                                        </p:cTn>
                                        <p:tgtEl>
                                          <p:spTgt spid="16"/>
                                        </p:tgtEl>
                                      </p:cBhvr>
                                    </p:animEffect>
                                    <p:anim calcmode="lin" valueType="num">
                                      <p:cBhvr>
                                        <p:cTn id="84"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89" dur="26">
                                          <p:stCondLst>
                                            <p:cond delay="650"/>
                                          </p:stCondLst>
                                        </p:cTn>
                                        <p:tgtEl>
                                          <p:spTgt spid="16"/>
                                        </p:tgtEl>
                                      </p:cBhvr>
                                      <p:to x="100000" y="60000"/>
                                    </p:animScale>
                                    <p:animScale>
                                      <p:cBhvr>
                                        <p:cTn id="90" dur="166" decel="50000">
                                          <p:stCondLst>
                                            <p:cond delay="676"/>
                                          </p:stCondLst>
                                        </p:cTn>
                                        <p:tgtEl>
                                          <p:spTgt spid="16"/>
                                        </p:tgtEl>
                                      </p:cBhvr>
                                      <p:to x="100000" y="100000"/>
                                    </p:animScale>
                                    <p:animScale>
                                      <p:cBhvr>
                                        <p:cTn id="91" dur="26">
                                          <p:stCondLst>
                                            <p:cond delay="1312"/>
                                          </p:stCondLst>
                                        </p:cTn>
                                        <p:tgtEl>
                                          <p:spTgt spid="16"/>
                                        </p:tgtEl>
                                      </p:cBhvr>
                                      <p:to x="100000" y="80000"/>
                                    </p:animScale>
                                    <p:animScale>
                                      <p:cBhvr>
                                        <p:cTn id="92" dur="166" decel="50000">
                                          <p:stCondLst>
                                            <p:cond delay="1338"/>
                                          </p:stCondLst>
                                        </p:cTn>
                                        <p:tgtEl>
                                          <p:spTgt spid="16"/>
                                        </p:tgtEl>
                                      </p:cBhvr>
                                      <p:to x="100000" y="100000"/>
                                    </p:animScale>
                                    <p:animScale>
                                      <p:cBhvr>
                                        <p:cTn id="93" dur="26">
                                          <p:stCondLst>
                                            <p:cond delay="1642"/>
                                          </p:stCondLst>
                                        </p:cTn>
                                        <p:tgtEl>
                                          <p:spTgt spid="16"/>
                                        </p:tgtEl>
                                      </p:cBhvr>
                                      <p:to x="100000" y="90000"/>
                                    </p:animScale>
                                    <p:animScale>
                                      <p:cBhvr>
                                        <p:cTn id="94" dur="166" decel="50000">
                                          <p:stCondLst>
                                            <p:cond delay="1668"/>
                                          </p:stCondLst>
                                        </p:cTn>
                                        <p:tgtEl>
                                          <p:spTgt spid="16"/>
                                        </p:tgtEl>
                                      </p:cBhvr>
                                      <p:to x="100000" y="100000"/>
                                    </p:animScale>
                                    <p:animScale>
                                      <p:cBhvr>
                                        <p:cTn id="95" dur="26">
                                          <p:stCondLst>
                                            <p:cond delay="1808"/>
                                          </p:stCondLst>
                                        </p:cTn>
                                        <p:tgtEl>
                                          <p:spTgt spid="16"/>
                                        </p:tgtEl>
                                      </p:cBhvr>
                                      <p:to x="100000" y="95000"/>
                                    </p:animScale>
                                    <p:animScale>
                                      <p:cBhvr>
                                        <p:cTn id="96" dur="166" decel="50000">
                                          <p:stCondLst>
                                            <p:cond delay="1834"/>
                                          </p:stCondLst>
                                        </p:cTn>
                                        <p:tgtEl>
                                          <p:spTgt spid="1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1" grpId="0" animBg="1"/>
      <p:bldP spid="13" grpId="0" animBg="1"/>
      <p:bldP spid="2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365D62D0-F3B8-4B12-ADD7-170C40F0F7E4}"/>
              </a:ext>
            </a:extLst>
          </p:cNvPr>
          <p:cNvSpPr/>
          <p:nvPr/>
        </p:nvSpPr>
        <p:spPr>
          <a:xfrm>
            <a:off x="681037" y="481013"/>
            <a:ext cx="4529138" cy="36290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It’s true, Ada was brilliant at maths.</a:t>
            </a:r>
          </a:p>
          <a:p>
            <a:pPr algn="ctr"/>
            <a:r>
              <a:rPr lang="en-GB" sz="2800" dirty="0">
                <a:solidFill>
                  <a:sysClr val="windowText" lastClr="000000"/>
                </a:solidFill>
              </a:rPr>
              <a:t>She was maths mad! </a:t>
            </a:r>
          </a:p>
          <a:p>
            <a:pPr algn="ctr"/>
            <a:r>
              <a:rPr lang="en-GB" sz="2800" dirty="0">
                <a:solidFill>
                  <a:sysClr val="windowText" lastClr="000000"/>
                </a:solidFill>
              </a:rPr>
              <a:t>She loved maths.</a:t>
            </a:r>
          </a:p>
          <a:p>
            <a:pPr algn="ctr"/>
            <a:r>
              <a:rPr lang="en-GB" sz="2800" dirty="0">
                <a:solidFill>
                  <a:sysClr val="windowText" lastClr="000000"/>
                </a:solidFill>
              </a:rPr>
              <a:t>She could see the beauty in it and she loved talking about maths. </a:t>
            </a:r>
          </a:p>
        </p:txBody>
      </p:sp>
      <p:sp>
        <p:nvSpPr>
          <p:cNvPr id="4" name="Rectangle: Rounded Corners 3">
            <a:extLst>
              <a:ext uri="{FF2B5EF4-FFF2-40B4-BE49-F238E27FC236}">
                <a16:creationId xmlns:a16="http://schemas.microsoft.com/office/drawing/2014/main" id="{8C63B62B-2CE2-4236-A5D7-63A6DAD2CBAF}"/>
              </a:ext>
            </a:extLst>
          </p:cNvPr>
          <p:cNvSpPr/>
          <p:nvPr/>
        </p:nvSpPr>
        <p:spPr>
          <a:xfrm>
            <a:off x="3955256" y="3962400"/>
            <a:ext cx="4529138" cy="220027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At the age of 17 she was introduced to Charles Babbage, who also loved maths.</a:t>
            </a:r>
          </a:p>
        </p:txBody>
      </p:sp>
      <p:pic>
        <p:nvPicPr>
          <p:cNvPr id="6148" name="Picture 4" descr="Who was the first programmer? - Quora">
            <a:extLst>
              <a:ext uri="{FF2B5EF4-FFF2-40B4-BE49-F238E27FC236}">
                <a16:creationId xmlns:a16="http://schemas.microsoft.com/office/drawing/2014/main" id="{3BCD4A46-7613-4F8E-8CBB-881909EC98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4550" y="481013"/>
            <a:ext cx="5305974" cy="30337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87741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a:extLst>
              <a:ext uri="{FF2B5EF4-FFF2-40B4-BE49-F238E27FC236}">
                <a16:creationId xmlns:a16="http://schemas.microsoft.com/office/drawing/2014/main" id="{C699DBB3-9F3E-4194-B912-06A88DACAF7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351"/>
          <a:stretch/>
        </p:blipFill>
        <p:spPr bwMode="auto">
          <a:xfrm>
            <a:off x="3390900" y="809624"/>
            <a:ext cx="5715000" cy="561022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C0F11835-1711-4103-9FE7-B9E7DA1FFCF5}"/>
              </a:ext>
            </a:extLst>
          </p:cNvPr>
          <p:cNvSpPr/>
          <p:nvPr/>
        </p:nvSpPr>
        <p:spPr>
          <a:xfrm>
            <a:off x="364331" y="171450"/>
            <a:ext cx="4007644" cy="2257425"/>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ysClr val="windowText" lastClr="000000"/>
                </a:solidFill>
              </a:rPr>
              <a:t>Although they were different ages, Ada and Charles both LOVED maths and talked about it nonstop</a:t>
            </a:r>
          </a:p>
        </p:txBody>
      </p:sp>
      <p:sp>
        <p:nvSpPr>
          <p:cNvPr id="8" name="Speech Bubble: Rectangle with Corners Rounded 7">
            <a:extLst>
              <a:ext uri="{FF2B5EF4-FFF2-40B4-BE49-F238E27FC236}">
                <a16:creationId xmlns:a16="http://schemas.microsoft.com/office/drawing/2014/main" id="{7A3BF587-F64A-4262-8BA7-4262E1D59ED4}"/>
              </a:ext>
            </a:extLst>
          </p:cNvPr>
          <p:cNvSpPr/>
          <p:nvPr/>
        </p:nvSpPr>
        <p:spPr>
          <a:xfrm>
            <a:off x="682228" y="4343400"/>
            <a:ext cx="2743200" cy="1381125"/>
          </a:xfrm>
          <a:prstGeom prst="wedgeRoundRectCallout">
            <a:avLst>
              <a:gd name="adj1" fmla="val 87848"/>
              <a:gd name="adj2" fmla="val -77500"/>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We can do that using maths!</a:t>
            </a:r>
          </a:p>
        </p:txBody>
      </p:sp>
      <p:sp>
        <p:nvSpPr>
          <p:cNvPr id="9" name="Speech Bubble: Rectangle with Corners Rounded 8">
            <a:extLst>
              <a:ext uri="{FF2B5EF4-FFF2-40B4-BE49-F238E27FC236}">
                <a16:creationId xmlns:a16="http://schemas.microsoft.com/office/drawing/2014/main" id="{0DE27115-BFC1-43B8-907F-76ED0C3B52AE}"/>
              </a:ext>
            </a:extLst>
          </p:cNvPr>
          <p:cNvSpPr/>
          <p:nvPr/>
        </p:nvSpPr>
        <p:spPr>
          <a:xfrm>
            <a:off x="8772525" y="438151"/>
            <a:ext cx="2743200" cy="1381125"/>
          </a:xfrm>
          <a:prstGeom prst="wedgeRoundRectCallout">
            <a:avLst>
              <a:gd name="adj1" fmla="val -69791"/>
              <a:gd name="adj2" fmla="val 99052"/>
              <a:gd name="adj3" fmla="val 16667"/>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I’m trying to invent a machine that can calculate faster than the human brain.</a:t>
            </a:r>
          </a:p>
        </p:txBody>
      </p:sp>
    </p:spTree>
    <p:extLst>
      <p:ext uri="{BB962C8B-B14F-4D97-AF65-F5344CB8AC3E}">
        <p14:creationId xmlns:p14="http://schemas.microsoft.com/office/powerpoint/2010/main" val="123711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4922</TotalTime>
  <Words>928</Words>
  <Application>Microsoft Office PowerPoint</Application>
  <PresentationFormat>Widescreen</PresentationFormat>
  <Paragraphs>88</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Ada Lovelace – Pursuing your dreams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Lane</dc:creator>
  <cp:lastModifiedBy>Melissa Lane</cp:lastModifiedBy>
  <cp:revision>67</cp:revision>
  <dcterms:created xsi:type="dcterms:W3CDTF">2020-03-03T10:57:35Z</dcterms:created>
  <dcterms:modified xsi:type="dcterms:W3CDTF">2021-04-28T11:23:59Z</dcterms:modified>
</cp:coreProperties>
</file>