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66" r:id="rId2"/>
    <p:sldId id="283" r:id="rId3"/>
    <p:sldId id="420" r:id="rId4"/>
    <p:sldId id="421" r:id="rId5"/>
    <p:sldId id="416" r:id="rId6"/>
    <p:sldId id="417" r:id="rId7"/>
    <p:sldId id="406" r:id="rId8"/>
    <p:sldId id="407" r:id="rId9"/>
    <p:sldId id="414" r:id="rId10"/>
    <p:sldId id="423" r:id="rId11"/>
    <p:sldId id="424" r:id="rId12"/>
    <p:sldId id="418" r:id="rId13"/>
    <p:sldId id="411" r:id="rId14"/>
    <p:sldId id="408" r:id="rId15"/>
    <p:sldId id="410" r:id="rId16"/>
    <p:sldId id="409" r:id="rId17"/>
    <p:sldId id="422" r:id="rId18"/>
    <p:sldId id="413" r:id="rId19"/>
    <p:sldId id="415" r:id="rId20"/>
    <p:sldId id="385" r:id="rId21"/>
    <p:sldId id="412" r:id="rId22"/>
    <p:sldId id="40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27" autoAdjust="0"/>
    <p:restoredTop sz="83131" autoAdjust="0"/>
  </p:normalViewPr>
  <p:slideViewPr>
    <p:cSldViewPr snapToGrid="0">
      <p:cViewPr>
        <p:scale>
          <a:sx n="52" d="100"/>
          <a:sy n="52" d="100"/>
        </p:scale>
        <p:origin x="1068" y="60"/>
      </p:cViewPr>
      <p:guideLst/>
    </p:cSldViewPr>
  </p:slideViewPr>
  <p:notesTextViewPr>
    <p:cViewPr>
      <p:scale>
        <a:sx n="1" d="1"/>
        <a:sy n="1" d="1"/>
      </p:scale>
      <p:origin x="0" y="0"/>
    </p:cViewPr>
  </p:notesTextViewPr>
  <p:sorterViewPr>
    <p:cViewPr>
      <p:scale>
        <a:sx n="100" d="100"/>
        <a:sy n="100" d="100"/>
      </p:scale>
      <p:origin x="0" y="-186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7BC096-F8E3-4B68-B969-4F28A647DB04}" type="datetimeFigureOut">
              <a:rPr lang="en-GB" smtClean="0"/>
              <a:t>09/01/2023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2CC342-3CC1-4A5A-B280-1B703224EBCC}" type="slidenum">
              <a:rPr lang="en-GB" smtClean="0"/>
              <a:t>‹#›</a:t>
            </a:fld>
            <a:endParaRPr lang="en-GB"/>
          </a:p>
        </p:txBody>
      </p:sp>
    </p:spTree>
    <p:extLst>
      <p:ext uri="{BB962C8B-B14F-4D97-AF65-F5344CB8AC3E}">
        <p14:creationId xmlns:p14="http://schemas.microsoft.com/office/powerpoint/2010/main" val="208033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2CC342-3CC1-4A5A-B280-1B703224EBCC}" type="slidenum">
              <a:rPr lang="en-GB" smtClean="0"/>
              <a:t>2</a:t>
            </a:fld>
            <a:endParaRPr lang="en-GB"/>
          </a:p>
        </p:txBody>
      </p:sp>
    </p:spTree>
    <p:extLst>
      <p:ext uri="{BB962C8B-B14F-4D97-AF65-F5344CB8AC3E}">
        <p14:creationId xmlns:p14="http://schemas.microsoft.com/office/powerpoint/2010/main" val="3813795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2CC342-3CC1-4A5A-B280-1B703224EBCC}" type="slidenum">
              <a:rPr lang="en-GB" smtClean="0"/>
              <a:t>19</a:t>
            </a:fld>
            <a:endParaRPr lang="en-GB"/>
          </a:p>
        </p:txBody>
      </p:sp>
    </p:spTree>
    <p:extLst>
      <p:ext uri="{BB962C8B-B14F-4D97-AF65-F5344CB8AC3E}">
        <p14:creationId xmlns:p14="http://schemas.microsoft.com/office/powerpoint/2010/main" val="1609618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2CC342-3CC1-4A5A-B280-1B703224EBCC}" type="slidenum">
              <a:rPr lang="en-GB" smtClean="0"/>
              <a:t>21</a:t>
            </a:fld>
            <a:endParaRPr lang="en-GB"/>
          </a:p>
        </p:txBody>
      </p:sp>
    </p:spTree>
    <p:extLst>
      <p:ext uri="{BB962C8B-B14F-4D97-AF65-F5344CB8AC3E}">
        <p14:creationId xmlns:p14="http://schemas.microsoft.com/office/powerpoint/2010/main" val="2340004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2CC342-3CC1-4A5A-B280-1B703224EBCC}" type="slidenum">
              <a:rPr lang="en-GB" smtClean="0"/>
              <a:t>5</a:t>
            </a:fld>
            <a:endParaRPr lang="en-GB"/>
          </a:p>
        </p:txBody>
      </p:sp>
    </p:spTree>
    <p:extLst>
      <p:ext uri="{BB962C8B-B14F-4D97-AF65-F5344CB8AC3E}">
        <p14:creationId xmlns:p14="http://schemas.microsoft.com/office/powerpoint/2010/main" val="3133107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2CC342-3CC1-4A5A-B280-1B703224EBCC}" type="slidenum">
              <a:rPr lang="en-GB" smtClean="0"/>
              <a:t>7</a:t>
            </a:fld>
            <a:endParaRPr lang="en-GB"/>
          </a:p>
        </p:txBody>
      </p:sp>
    </p:spTree>
    <p:extLst>
      <p:ext uri="{BB962C8B-B14F-4D97-AF65-F5344CB8AC3E}">
        <p14:creationId xmlns:p14="http://schemas.microsoft.com/office/powerpoint/2010/main" val="1239718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2CC342-3CC1-4A5A-B280-1B703224EBCC}" type="slidenum">
              <a:rPr lang="en-GB" smtClean="0"/>
              <a:t>8</a:t>
            </a:fld>
            <a:endParaRPr lang="en-GB"/>
          </a:p>
        </p:txBody>
      </p:sp>
    </p:spTree>
    <p:extLst>
      <p:ext uri="{BB962C8B-B14F-4D97-AF65-F5344CB8AC3E}">
        <p14:creationId xmlns:p14="http://schemas.microsoft.com/office/powerpoint/2010/main" val="1618482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2CC342-3CC1-4A5A-B280-1B703224EBCC}" type="slidenum">
              <a:rPr lang="en-GB" smtClean="0"/>
              <a:t>9</a:t>
            </a:fld>
            <a:endParaRPr lang="en-GB"/>
          </a:p>
        </p:txBody>
      </p:sp>
    </p:spTree>
    <p:extLst>
      <p:ext uri="{BB962C8B-B14F-4D97-AF65-F5344CB8AC3E}">
        <p14:creationId xmlns:p14="http://schemas.microsoft.com/office/powerpoint/2010/main" val="2188095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2CC342-3CC1-4A5A-B280-1B703224EBCC}" type="slidenum">
              <a:rPr lang="en-GB" smtClean="0"/>
              <a:t>12</a:t>
            </a:fld>
            <a:endParaRPr lang="en-GB"/>
          </a:p>
        </p:txBody>
      </p:sp>
    </p:spTree>
    <p:extLst>
      <p:ext uri="{BB962C8B-B14F-4D97-AF65-F5344CB8AC3E}">
        <p14:creationId xmlns:p14="http://schemas.microsoft.com/office/powerpoint/2010/main" val="4109169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a:t>
            </a:r>
          </a:p>
        </p:txBody>
      </p:sp>
      <p:sp>
        <p:nvSpPr>
          <p:cNvPr id="4" name="Slide Number Placeholder 3"/>
          <p:cNvSpPr>
            <a:spLocks noGrp="1"/>
          </p:cNvSpPr>
          <p:nvPr>
            <p:ph type="sldNum" sz="quarter" idx="5"/>
          </p:nvPr>
        </p:nvSpPr>
        <p:spPr/>
        <p:txBody>
          <a:bodyPr/>
          <a:lstStyle/>
          <a:p>
            <a:fld id="{B72CC342-3CC1-4A5A-B280-1B703224EBCC}" type="slidenum">
              <a:rPr lang="en-GB" smtClean="0"/>
              <a:t>13</a:t>
            </a:fld>
            <a:endParaRPr lang="en-GB"/>
          </a:p>
        </p:txBody>
      </p:sp>
    </p:spTree>
    <p:extLst>
      <p:ext uri="{BB962C8B-B14F-4D97-AF65-F5344CB8AC3E}">
        <p14:creationId xmlns:p14="http://schemas.microsoft.com/office/powerpoint/2010/main" val="2807163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2CC342-3CC1-4A5A-B280-1B703224EBCC}" type="slidenum">
              <a:rPr lang="en-GB" smtClean="0"/>
              <a:t>16</a:t>
            </a:fld>
            <a:endParaRPr lang="en-GB"/>
          </a:p>
        </p:txBody>
      </p:sp>
    </p:spTree>
    <p:extLst>
      <p:ext uri="{BB962C8B-B14F-4D97-AF65-F5344CB8AC3E}">
        <p14:creationId xmlns:p14="http://schemas.microsoft.com/office/powerpoint/2010/main" val="2015605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2CC342-3CC1-4A5A-B280-1B703224EBCC}" type="slidenum">
              <a:rPr lang="en-GB" smtClean="0"/>
              <a:t>18</a:t>
            </a:fld>
            <a:endParaRPr lang="en-GB"/>
          </a:p>
        </p:txBody>
      </p:sp>
    </p:spTree>
    <p:extLst>
      <p:ext uri="{BB962C8B-B14F-4D97-AF65-F5344CB8AC3E}">
        <p14:creationId xmlns:p14="http://schemas.microsoft.com/office/powerpoint/2010/main" val="1940209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DE8AD-F6DE-4D8E-8CFA-B5B78F8988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AD8D482-1D73-40C2-8DA4-CC6965E04E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48B57B0-2FF9-4DE0-9FB8-7A647F32BE82}"/>
              </a:ext>
            </a:extLst>
          </p:cNvPr>
          <p:cNvSpPr>
            <a:spLocks noGrp="1"/>
          </p:cNvSpPr>
          <p:nvPr>
            <p:ph type="dt" sz="half" idx="10"/>
          </p:nvPr>
        </p:nvSpPr>
        <p:spPr/>
        <p:txBody>
          <a:bodyPr/>
          <a:lstStyle/>
          <a:p>
            <a:fld id="{C2E2EA63-3505-4D1C-99F5-F69C47829742}" type="datetimeFigureOut">
              <a:rPr lang="en-GB" smtClean="0"/>
              <a:t>09/01/2023</a:t>
            </a:fld>
            <a:endParaRPr lang="en-GB"/>
          </a:p>
        </p:txBody>
      </p:sp>
      <p:sp>
        <p:nvSpPr>
          <p:cNvPr id="5" name="Footer Placeholder 4">
            <a:extLst>
              <a:ext uri="{FF2B5EF4-FFF2-40B4-BE49-F238E27FC236}">
                <a16:creationId xmlns:a16="http://schemas.microsoft.com/office/drawing/2014/main" id="{2BB38C34-A395-4D1B-AC9E-CCC22B231A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B55500-3D60-4CE7-BE23-366733447B42}"/>
              </a:ext>
            </a:extLst>
          </p:cNvPr>
          <p:cNvSpPr>
            <a:spLocks noGrp="1"/>
          </p:cNvSpPr>
          <p:nvPr>
            <p:ph type="sldNum" sz="quarter" idx="12"/>
          </p:nvPr>
        </p:nvSpPr>
        <p:spPr/>
        <p:txBody>
          <a:bodyPr/>
          <a:lstStyle/>
          <a:p>
            <a:fld id="{64DE5CF9-5E1D-4855-B8E4-73B796C14D36}" type="slidenum">
              <a:rPr lang="en-GB" smtClean="0"/>
              <a:t>‹#›</a:t>
            </a:fld>
            <a:endParaRPr lang="en-GB"/>
          </a:p>
        </p:txBody>
      </p:sp>
    </p:spTree>
    <p:extLst>
      <p:ext uri="{BB962C8B-B14F-4D97-AF65-F5344CB8AC3E}">
        <p14:creationId xmlns:p14="http://schemas.microsoft.com/office/powerpoint/2010/main" val="2147112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9C444-EBE6-4986-A12D-F75F9F55B7A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EDD96E9-5D0F-4073-85E4-D5B3E4944C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1857A8-466E-4D20-8E6A-CE6896CCE3C9}"/>
              </a:ext>
            </a:extLst>
          </p:cNvPr>
          <p:cNvSpPr>
            <a:spLocks noGrp="1"/>
          </p:cNvSpPr>
          <p:nvPr>
            <p:ph type="dt" sz="half" idx="10"/>
          </p:nvPr>
        </p:nvSpPr>
        <p:spPr/>
        <p:txBody>
          <a:bodyPr/>
          <a:lstStyle/>
          <a:p>
            <a:fld id="{C2E2EA63-3505-4D1C-99F5-F69C47829742}" type="datetimeFigureOut">
              <a:rPr lang="en-GB" smtClean="0"/>
              <a:t>09/01/2023</a:t>
            </a:fld>
            <a:endParaRPr lang="en-GB"/>
          </a:p>
        </p:txBody>
      </p:sp>
      <p:sp>
        <p:nvSpPr>
          <p:cNvPr id="5" name="Footer Placeholder 4">
            <a:extLst>
              <a:ext uri="{FF2B5EF4-FFF2-40B4-BE49-F238E27FC236}">
                <a16:creationId xmlns:a16="http://schemas.microsoft.com/office/drawing/2014/main" id="{DAA8E862-04D2-4DB3-B9B4-4E708D71CC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D1D80D-D5FF-4A6C-99B9-9F0BB74B2B6A}"/>
              </a:ext>
            </a:extLst>
          </p:cNvPr>
          <p:cNvSpPr>
            <a:spLocks noGrp="1"/>
          </p:cNvSpPr>
          <p:nvPr>
            <p:ph type="sldNum" sz="quarter" idx="12"/>
          </p:nvPr>
        </p:nvSpPr>
        <p:spPr/>
        <p:txBody>
          <a:bodyPr/>
          <a:lstStyle/>
          <a:p>
            <a:fld id="{64DE5CF9-5E1D-4855-B8E4-73B796C14D36}" type="slidenum">
              <a:rPr lang="en-GB" smtClean="0"/>
              <a:t>‹#›</a:t>
            </a:fld>
            <a:endParaRPr lang="en-GB"/>
          </a:p>
        </p:txBody>
      </p:sp>
    </p:spTree>
    <p:extLst>
      <p:ext uri="{BB962C8B-B14F-4D97-AF65-F5344CB8AC3E}">
        <p14:creationId xmlns:p14="http://schemas.microsoft.com/office/powerpoint/2010/main" val="2481695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4AD7C2-20C2-41EA-92F4-AA7A76E2795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00EF949-349A-4E3D-8ED2-6178917875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E6B97B-8AD9-4CA6-8924-84ED48E1FC02}"/>
              </a:ext>
            </a:extLst>
          </p:cNvPr>
          <p:cNvSpPr>
            <a:spLocks noGrp="1"/>
          </p:cNvSpPr>
          <p:nvPr>
            <p:ph type="dt" sz="half" idx="10"/>
          </p:nvPr>
        </p:nvSpPr>
        <p:spPr/>
        <p:txBody>
          <a:bodyPr/>
          <a:lstStyle/>
          <a:p>
            <a:fld id="{C2E2EA63-3505-4D1C-99F5-F69C47829742}" type="datetimeFigureOut">
              <a:rPr lang="en-GB" smtClean="0"/>
              <a:t>09/01/2023</a:t>
            </a:fld>
            <a:endParaRPr lang="en-GB"/>
          </a:p>
        </p:txBody>
      </p:sp>
      <p:sp>
        <p:nvSpPr>
          <p:cNvPr id="5" name="Footer Placeholder 4">
            <a:extLst>
              <a:ext uri="{FF2B5EF4-FFF2-40B4-BE49-F238E27FC236}">
                <a16:creationId xmlns:a16="http://schemas.microsoft.com/office/drawing/2014/main" id="{A709CF28-2749-4A35-A8B6-C9A0709B54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1487CD-3EA7-425C-ABBB-14579C27132B}"/>
              </a:ext>
            </a:extLst>
          </p:cNvPr>
          <p:cNvSpPr>
            <a:spLocks noGrp="1"/>
          </p:cNvSpPr>
          <p:nvPr>
            <p:ph type="sldNum" sz="quarter" idx="12"/>
          </p:nvPr>
        </p:nvSpPr>
        <p:spPr/>
        <p:txBody>
          <a:bodyPr/>
          <a:lstStyle/>
          <a:p>
            <a:fld id="{64DE5CF9-5E1D-4855-B8E4-73B796C14D36}" type="slidenum">
              <a:rPr lang="en-GB" smtClean="0"/>
              <a:t>‹#›</a:t>
            </a:fld>
            <a:endParaRPr lang="en-GB"/>
          </a:p>
        </p:txBody>
      </p:sp>
    </p:spTree>
    <p:extLst>
      <p:ext uri="{BB962C8B-B14F-4D97-AF65-F5344CB8AC3E}">
        <p14:creationId xmlns:p14="http://schemas.microsoft.com/office/powerpoint/2010/main" val="3356865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1CB9F-1F86-46A6-9C7F-A3425956B8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5E3A21D-7046-4E11-A4A2-D239F889F5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D442F3-C7EB-412A-A07C-B4F2798B6A69}"/>
              </a:ext>
            </a:extLst>
          </p:cNvPr>
          <p:cNvSpPr>
            <a:spLocks noGrp="1"/>
          </p:cNvSpPr>
          <p:nvPr>
            <p:ph type="dt" sz="half" idx="10"/>
          </p:nvPr>
        </p:nvSpPr>
        <p:spPr/>
        <p:txBody>
          <a:bodyPr/>
          <a:lstStyle/>
          <a:p>
            <a:fld id="{C2E2EA63-3505-4D1C-99F5-F69C47829742}" type="datetimeFigureOut">
              <a:rPr lang="en-GB" smtClean="0"/>
              <a:t>09/01/2023</a:t>
            </a:fld>
            <a:endParaRPr lang="en-GB"/>
          </a:p>
        </p:txBody>
      </p:sp>
      <p:sp>
        <p:nvSpPr>
          <p:cNvPr id="5" name="Footer Placeholder 4">
            <a:extLst>
              <a:ext uri="{FF2B5EF4-FFF2-40B4-BE49-F238E27FC236}">
                <a16:creationId xmlns:a16="http://schemas.microsoft.com/office/drawing/2014/main" id="{6AF848E3-2243-4122-9692-5BF11B30A0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B29CAE-D6CD-40AB-8B6D-1F7D8A197DB1}"/>
              </a:ext>
            </a:extLst>
          </p:cNvPr>
          <p:cNvSpPr>
            <a:spLocks noGrp="1"/>
          </p:cNvSpPr>
          <p:nvPr>
            <p:ph type="sldNum" sz="quarter" idx="12"/>
          </p:nvPr>
        </p:nvSpPr>
        <p:spPr/>
        <p:txBody>
          <a:bodyPr/>
          <a:lstStyle/>
          <a:p>
            <a:fld id="{64DE5CF9-5E1D-4855-B8E4-73B796C14D36}" type="slidenum">
              <a:rPr lang="en-GB" smtClean="0"/>
              <a:t>‹#›</a:t>
            </a:fld>
            <a:endParaRPr lang="en-GB"/>
          </a:p>
        </p:txBody>
      </p:sp>
    </p:spTree>
    <p:extLst>
      <p:ext uri="{BB962C8B-B14F-4D97-AF65-F5344CB8AC3E}">
        <p14:creationId xmlns:p14="http://schemas.microsoft.com/office/powerpoint/2010/main" val="558437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C121E-1ADE-4472-AB36-56476B2DD2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B31C9C7-006E-4CBF-BEDC-535DBE73A2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BFA6A1-C382-4A31-AB4B-64E5B130C15D}"/>
              </a:ext>
            </a:extLst>
          </p:cNvPr>
          <p:cNvSpPr>
            <a:spLocks noGrp="1"/>
          </p:cNvSpPr>
          <p:nvPr>
            <p:ph type="dt" sz="half" idx="10"/>
          </p:nvPr>
        </p:nvSpPr>
        <p:spPr/>
        <p:txBody>
          <a:bodyPr/>
          <a:lstStyle/>
          <a:p>
            <a:fld id="{C2E2EA63-3505-4D1C-99F5-F69C47829742}" type="datetimeFigureOut">
              <a:rPr lang="en-GB" smtClean="0"/>
              <a:t>09/01/2023</a:t>
            </a:fld>
            <a:endParaRPr lang="en-GB"/>
          </a:p>
        </p:txBody>
      </p:sp>
      <p:sp>
        <p:nvSpPr>
          <p:cNvPr id="5" name="Footer Placeholder 4">
            <a:extLst>
              <a:ext uri="{FF2B5EF4-FFF2-40B4-BE49-F238E27FC236}">
                <a16:creationId xmlns:a16="http://schemas.microsoft.com/office/drawing/2014/main" id="{0D64DC89-77F3-462A-807F-D8F2825F92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3C0005-4962-4D4B-BA03-72B96DB16310}"/>
              </a:ext>
            </a:extLst>
          </p:cNvPr>
          <p:cNvSpPr>
            <a:spLocks noGrp="1"/>
          </p:cNvSpPr>
          <p:nvPr>
            <p:ph type="sldNum" sz="quarter" idx="12"/>
          </p:nvPr>
        </p:nvSpPr>
        <p:spPr/>
        <p:txBody>
          <a:bodyPr/>
          <a:lstStyle/>
          <a:p>
            <a:fld id="{64DE5CF9-5E1D-4855-B8E4-73B796C14D36}" type="slidenum">
              <a:rPr lang="en-GB" smtClean="0"/>
              <a:t>‹#›</a:t>
            </a:fld>
            <a:endParaRPr lang="en-GB"/>
          </a:p>
        </p:txBody>
      </p:sp>
    </p:spTree>
    <p:extLst>
      <p:ext uri="{BB962C8B-B14F-4D97-AF65-F5344CB8AC3E}">
        <p14:creationId xmlns:p14="http://schemas.microsoft.com/office/powerpoint/2010/main" val="49802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52FF5-5A22-4211-AA36-007A10F5E12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A02951E-E1F5-4F62-AFE5-062D5D509E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191A91A-67F3-4566-B40C-0A2DA8073F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504D504-B4EE-4E0A-AC8C-E3F5CD3B153A}"/>
              </a:ext>
            </a:extLst>
          </p:cNvPr>
          <p:cNvSpPr>
            <a:spLocks noGrp="1"/>
          </p:cNvSpPr>
          <p:nvPr>
            <p:ph type="dt" sz="half" idx="10"/>
          </p:nvPr>
        </p:nvSpPr>
        <p:spPr/>
        <p:txBody>
          <a:bodyPr/>
          <a:lstStyle/>
          <a:p>
            <a:fld id="{C2E2EA63-3505-4D1C-99F5-F69C47829742}" type="datetimeFigureOut">
              <a:rPr lang="en-GB" smtClean="0"/>
              <a:t>09/01/2023</a:t>
            </a:fld>
            <a:endParaRPr lang="en-GB"/>
          </a:p>
        </p:txBody>
      </p:sp>
      <p:sp>
        <p:nvSpPr>
          <p:cNvPr id="6" name="Footer Placeholder 5">
            <a:extLst>
              <a:ext uri="{FF2B5EF4-FFF2-40B4-BE49-F238E27FC236}">
                <a16:creationId xmlns:a16="http://schemas.microsoft.com/office/drawing/2014/main" id="{6D1697B1-CF06-4193-9A70-14C2C279C6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2DFC8AC-FC42-4BAD-8803-DB032065B114}"/>
              </a:ext>
            </a:extLst>
          </p:cNvPr>
          <p:cNvSpPr>
            <a:spLocks noGrp="1"/>
          </p:cNvSpPr>
          <p:nvPr>
            <p:ph type="sldNum" sz="quarter" idx="12"/>
          </p:nvPr>
        </p:nvSpPr>
        <p:spPr/>
        <p:txBody>
          <a:bodyPr/>
          <a:lstStyle/>
          <a:p>
            <a:fld id="{64DE5CF9-5E1D-4855-B8E4-73B796C14D36}" type="slidenum">
              <a:rPr lang="en-GB" smtClean="0"/>
              <a:t>‹#›</a:t>
            </a:fld>
            <a:endParaRPr lang="en-GB"/>
          </a:p>
        </p:txBody>
      </p:sp>
    </p:spTree>
    <p:extLst>
      <p:ext uri="{BB962C8B-B14F-4D97-AF65-F5344CB8AC3E}">
        <p14:creationId xmlns:p14="http://schemas.microsoft.com/office/powerpoint/2010/main" val="2558931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7559C-3664-4047-8ED5-AC7D48B351F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AF0BD91-79E9-44CA-BE90-B5C87AC780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D953A4-CB98-4659-8A07-3FE3C2BF71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FFBF892-3C9D-4BBF-8F85-8E067CC461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3D6167-BE3F-468B-A45A-8C81579555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89365F7-E276-4DA0-9D66-4780ED66777A}"/>
              </a:ext>
            </a:extLst>
          </p:cNvPr>
          <p:cNvSpPr>
            <a:spLocks noGrp="1"/>
          </p:cNvSpPr>
          <p:nvPr>
            <p:ph type="dt" sz="half" idx="10"/>
          </p:nvPr>
        </p:nvSpPr>
        <p:spPr/>
        <p:txBody>
          <a:bodyPr/>
          <a:lstStyle/>
          <a:p>
            <a:fld id="{C2E2EA63-3505-4D1C-99F5-F69C47829742}" type="datetimeFigureOut">
              <a:rPr lang="en-GB" smtClean="0"/>
              <a:t>09/01/2023</a:t>
            </a:fld>
            <a:endParaRPr lang="en-GB"/>
          </a:p>
        </p:txBody>
      </p:sp>
      <p:sp>
        <p:nvSpPr>
          <p:cNvPr id="8" name="Footer Placeholder 7">
            <a:extLst>
              <a:ext uri="{FF2B5EF4-FFF2-40B4-BE49-F238E27FC236}">
                <a16:creationId xmlns:a16="http://schemas.microsoft.com/office/drawing/2014/main" id="{F1841A51-9E8F-49CC-8D8A-D697A964B70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1C5107A-7D5C-45DF-9CD6-B9EF702D4A60}"/>
              </a:ext>
            </a:extLst>
          </p:cNvPr>
          <p:cNvSpPr>
            <a:spLocks noGrp="1"/>
          </p:cNvSpPr>
          <p:nvPr>
            <p:ph type="sldNum" sz="quarter" idx="12"/>
          </p:nvPr>
        </p:nvSpPr>
        <p:spPr/>
        <p:txBody>
          <a:bodyPr/>
          <a:lstStyle/>
          <a:p>
            <a:fld id="{64DE5CF9-5E1D-4855-B8E4-73B796C14D36}" type="slidenum">
              <a:rPr lang="en-GB" smtClean="0"/>
              <a:t>‹#›</a:t>
            </a:fld>
            <a:endParaRPr lang="en-GB"/>
          </a:p>
        </p:txBody>
      </p:sp>
    </p:spTree>
    <p:extLst>
      <p:ext uri="{BB962C8B-B14F-4D97-AF65-F5344CB8AC3E}">
        <p14:creationId xmlns:p14="http://schemas.microsoft.com/office/powerpoint/2010/main" val="2125484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F2715-0BE0-4079-84C2-CC2A692AAB0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5564398-4096-4401-ADAD-2AC4646D4DFD}"/>
              </a:ext>
            </a:extLst>
          </p:cNvPr>
          <p:cNvSpPr>
            <a:spLocks noGrp="1"/>
          </p:cNvSpPr>
          <p:nvPr>
            <p:ph type="dt" sz="half" idx="10"/>
          </p:nvPr>
        </p:nvSpPr>
        <p:spPr/>
        <p:txBody>
          <a:bodyPr/>
          <a:lstStyle/>
          <a:p>
            <a:fld id="{C2E2EA63-3505-4D1C-99F5-F69C47829742}" type="datetimeFigureOut">
              <a:rPr lang="en-GB" smtClean="0"/>
              <a:t>09/01/2023</a:t>
            </a:fld>
            <a:endParaRPr lang="en-GB"/>
          </a:p>
        </p:txBody>
      </p:sp>
      <p:sp>
        <p:nvSpPr>
          <p:cNvPr id="4" name="Footer Placeholder 3">
            <a:extLst>
              <a:ext uri="{FF2B5EF4-FFF2-40B4-BE49-F238E27FC236}">
                <a16:creationId xmlns:a16="http://schemas.microsoft.com/office/drawing/2014/main" id="{F4496B9E-2D7C-4334-8F2C-C6899B310DC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9D9B879-3E86-4726-B610-97D2E856151B}"/>
              </a:ext>
            </a:extLst>
          </p:cNvPr>
          <p:cNvSpPr>
            <a:spLocks noGrp="1"/>
          </p:cNvSpPr>
          <p:nvPr>
            <p:ph type="sldNum" sz="quarter" idx="12"/>
          </p:nvPr>
        </p:nvSpPr>
        <p:spPr/>
        <p:txBody>
          <a:bodyPr/>
          <a:lstStyle/>
          <a:p>
            <a:fld id="{64DE5CF9-5E1D-4855-B8E4-73B796C14D36}" type="slidenum">
              <a:rPr lang="en-GB" smtClean="0"/>
              <a:t>‹#›</a:t>
            </a:fld>
            <a:endParaRPr lang="en-GB"/>
          </a:p>
        </p:txBody>
      </p:sp>
    </p:spTree>
    <p:extLst>
      <p:ext uri="{BB962C8B-B14F-4D97-AF65-F5344CB8AC3E}">
        <p14:creationId xmlns:p14="http://schemas.microsoft.com/office/powerpoint/2010/main" val="1549165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96624E-5406-48B7-859B-BA54C0173B68}"/>
              </a:ext>
            </a:extLst>
          </p:cNvPr>
          <p:cNvSpPr>
            <a:spLocks noGrp="1"/>
          </p:cNvSpPr>
          <p:nvPr>
            <p:ph type="dt" sz="half" idx="10"/>
          </p:nvPr>
        </p:nvSpPr>
        <p:spPr/>
        <p:txBody>
          <a:bodyPr/>
          <a:lstStyle/>
          <a:p>
            <a:fld id="{C2E2EA63-3505-4D1C-99F5-F69C47829742}" type="datetimeFigureOut">
              <a:rPr lang="en-GB" smtClean="0"/>
              <a:t>09/01/2023</a:t>
            </a:fld>
            <a:endParaRPr lang="en-GB"/>
          </a:p>
        </p:txBody>
      </p:sp>
      <p:sp>
        <p:nvSpPr>
          <p:cNvPr id="3" name="Footer Placeholder 2">
            <a:extLst>
              <a:ext uri="{FF2B5EF4-FFF2-40B4-BE49-F238E27FC236}">
                <a16:creationId xmlns:a16="http://schemas.microsoft.com/office/drawing/2014/main" id="{F0295D57-439C-4627-83BD-A96BAEE638D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C7EF095-455A-42D2-BE97-85287ED5C4AD}"/>
              </a:ext>
            </a:extLst>
          </p:cNvPr>
          <p:cNvSpPr>
            <a:spLocks noGrp="1"/>
          </p:cNvSpPr>
          <p:nvPr>
            <p:ph type="sldNum" sz="quarter" idx="12"/>
          </p:nvPr>
        </p:nvSpPr>
        <p:spPr/>
        <p:txBody>
          <a:bodyPr/>
          <a:lstStyle/>
          <a:p>
            <a:fld id="{64DE5CF9-5E1D-4855-B8E4-73B796C14D36}" type="slidenum">
              <a:rPr lang="en-GB" smtClean="0"/>
              <a:t>‹#›</a:t>
            </a:fld>
            <a:endParaRPr lang="en-GB"/>
          </a:p>
        </p:txBody>
      </p:sp>
    </p:spTree>
    <p:extLst>
      <p:ext uri="{BB962C8B-B14F-4D97-AF65-F5344CB8AC3E}">
        <p14:creationId xmlns:p14="http://schemas.microsoft.com/office/powerpoint/2010/main" val="1556018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345FE-4D78-4D3A-A0DC-A9A48AF49C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F072A45-5F32-45D3-943F-FF0D250E9B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43D6C9D-FA98-4FDC-B720-EC3B875682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1507B8-E00C-42CF-BDB8-60E6AEE86402}"/>
              </a:ext>
            </a:extLst>
          </p:cNvPr>
          <p:cNvSpPr>
            <a:spLocks noGrp="1"/>
          </p:cNvSpPr>
          <p:nvPr>
            <p:ph type="dt" sz="half" idx="10"/>
          </p:nvPr>
        </p:nvSpPr>
        <p:spPr/>
        <p:txBody>
          <a:bodyPr/>
          <a:lstStyle/>
          <a:p>
            <a:fld id="{C2E2EA63-3505-4D1C-99F5-F69C47829742}" type="datetimeFigureOut">
              <a:rPr lang="en-GB" smtClean="0"/>
              <a:t>09/01/2023</a:t>
            </a:fld>
            <a:endParaRPr lang="en-GB"/>
          </a:p>
        </p:txBody>
      </p:sp>
      <p:sp>
        <p:nvSpPr>
          <p:cNvPr id="6" name="Footer Placeholder 5">
            <a:extLst>
              <a:ext uri="{FF2B5EF4-FFF2-40B4-BE49-F238E27FC236}">
                <a16:creationId xmlns:a16="http://schemas.microsoft.com/office/drawing/2014/main" id="{23BDF623-1155-415B-B18E-328EE36E819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B5CB2F-E091-429A-B718-11482711450C}"/>
              </a:ext>
            </a:extLst>
          </p:cNvPr>
          <p:cNvSpPr>
            <a:spLocks noGrp="1"/>
          </p:cNvSpPr>
          <p:nvPr>
            <p:ph type="sldNum" sz="quarter" idx="12"/>
          </p:nvPr>
        </p:nvSpPr>
        <p:spPr/>
        <p:txBody>
          <a:bodyPr/>
          <a:lstStyle/>
          <a:p>
            <a:fld id="{64DE5CF9-5E1D-4855-B8E4-73B796C14D36}" type="slidenum">
              <a:rPr lang="en-GB" smtClean="0"/>
              <a:t>‹#›</a:t>
            </a:fld>
            <a:endParaRPr lang="en-GB"/>
          </a:p>
        </p:txBody>
      </p:sp>
    </p:spTree>
    <p:extLst>
      <p:ext uri="{BB962C8B-B14F-4D97-AF65-F5344CB8AC3E}">
        <p14:creationId xmlns:p14="http://schemas.microsoft.com/office/powerpoint/2010/main" val="262673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FFCF8-494D-400B-AA29-D1DD4047C0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50CBA7F-840B-4C3D-9008-2DF8C8792A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97C5E60-467F-4933-B17F-085A91EF49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B2B15C-6E9A-4678-9FA2-3EDD1718CA55}"/>
              </a:ext>
            </a:extLst>
          </p:cNvPr>
          <p:cNvSpPr>
            <a:spLocks noGrp="1"/>
          </p:cNvSpPr>
          <p:nvPr>
            <p:ph type="dt" sz="half" idx="10"/>
          </p:nvPr>
        </p:nvSpPr>
        <p:spPr/>
        <p:txBody>
          <a:bodyPr/>
          <a:lstStyle/>
          <a:p>
            <a:fld id="{C2E2EA63-3505-4D1C-99F5-F69C47829742}" type="datetimeFigureOut">
              <a:rPr lang="en-GB" smtClean="0"/>
              <a:t>09/01/2023</a:t>
            </a:fld>
            <a:endParaRPr lang="en-GB"/>
          </a:p>
        </p:txBody>
      </p:sp>
      <p:sp>
        <p:nvSpPr>
          <p:cNvPr id="6" name="Footer Placeholder 5">
            <a:extLst>
              <a:ext uri="{FF2B5EF4-FFF2-40B4-BE49-F238E27FC236}">
                <a16:creationId xmlns:a16="http://schemas.microsoft.com/office/drawing/2014/main" id="{946D45FC-8EEE-4384-AB4C-8B3ADA362B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3A1EB8-462E-4F97-A781-D3C85BF21326}"/>
              </a:ext>
            </a:extLst>
          </p:cNvPr>
          <p:cNvSpPr>
            <a:spLocks noGrp="1"/>
          </p:cNvSpPr>
          <p:nvPr>
            <p:ph type="sldNum" sz="quarter" idx="12"/>
          </p:nvPr>
        </p:nvSpPr>
        <p:spPr/>
        <p:txBody>
          <a:bodyPr/>
          <a:lstStyle/>
          <a:p>
            <a:fld id="{64DE5CF9-5E1D-4855-B8E4-73B796C14D36}" type="slidenum">
              <a:rPr lang="en-GB" smtClean="0"/>
              <a:t>‹#›</a:t>
            </a:fld>
            <a:endParaRPr lang="en-GB"/>
          </a:p>
        </p:txBody>
      </p:sp>
    </p:spTree>
    <p:extLst>
      <p:ext uri="{BB962C8B-B14F-4D97-AF65-F5344CB8AC3E}">
        <p14:creationId xmlns:p14="http://schemas.microsoft.com/office/powerpoint/2010/main" val="995802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D43A84-49FE-448D-8423-543F392DD1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E780D7A-65C8-4C7D-8F34-E749A0DADA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027B15-0106-4002-85EC-8939B7984C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E2EA63-3505-4D1C-99F5-F69C47829742}" type="datetimeFigureOut">
              <a:rPr lang="en-GB" smtClean="0"/>
              <a:t>09/01/2023</a:t>
            </a:fld>
            <a:endParaRPr lang="en-GB"/>
          </a:p>
        </p:txBody>
      </p:sp>
      <p:sp>
        <p:nvSpPr>
          <p:cNvPr id="5" name="Footer Placeholder 4">
            <a:extLst>
              <a:ext uri="{FF2B5EF4-FFF2-40B4-BE49-F238E27FC236}">
                <a16:creationId xmlns:a16="http://schemas.microsoft.com/office/drawing/2014/main" id="{E99755A0-067C-4561-A538-9AA71437AB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D49CD86-EC43-4C48-B41D-3985AD8AB0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DE5CF9-5E1D-4855-B8E4-73B796C14D36}" type="slidenum">
              <a:rPr lang="en-GB" smtClean="0"/>
              <a:t>‹#›</a:t>
            </a:fld>
            <a:endParaRPr lang="en-GB"/>
          </a:p>
        </p:txBody>
      </p:sp>
    </p:spTree>
    <p:extLst>
      <p:ext uri="{BB962C8B-B14F-4D97-AF65-F5344CB8AC3E}">
        <p14:creationId xmlns:p14="http://schemas.microsoft.com/office/powerpoint/2010/main" val="454102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polarpreet.com/"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7FI4Qhra_iI&amp;ab_channel=BritishArmy"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EDC8D2A-4219-49A5-96EA-197C1BA4BB2F}"/>
              </a:ext>
            </a:extLst>
          </p:cNvPr>
          <p:cNvSpPr>
            <a:spLocks noGrp="1"/>
          </p:cNvSpPr>
          <p:nvPr>
            <p:ph idx="1"/>
          </p:nvPr>
        </p:nvSpPr>
        <p:spPr>
          <a:xfrm>
            <a:off x="838200" y="548640"/>
            <a:ext cx="10515600" cy="5628323"/>
          </a:xfrm>
        </p:spPr>
        <p:txBody>
          <a:bodyPr>
            <a:normAutofit fontScale="92500" lnSpcReduction="20000"/>
          </a:bodyPr>
          <a:lstStyle/>
          <a:p>
            <a:pPr marL="0" indent="0">
              <a:buNone/>
            </a:pPr>
            <a:r>
              <a:rPr lang="en-GB" dirty="0"/>
              <a:t>This </a:t>
            </a:r>
            <a:r>
              <a:rPr lang="en-GB" dirty="0" err="1"/>
              <a:t>powerpoint</a:t>
            </a:r>
            <a:r>
              <a:rPr lang="en-GB" dirty="0"/>
              <a:t> was made by </a:t>
            </a:r>
            <a:r>
              <a:rPr lang="en-GB" dirty="0" err="1"/>
              <a:t>diversity_mel</a:t>
            </a:r>
            <a:r>
              <a:rPr lang="en-GB" dirty="0"/>
              <a:t>.  It is part of a large series designed to encourage debate and discussion around issues of equality in a bid to make more children happier and thoughtful. You can find more assemblies/ discussion ppts on my website.</a:t>
            </a:r>
          </a:p>
          <a:p>
            <a:pPr marL="0" indent="0">
              <a:buNone/>
            </a:pPr>
            <a:endParaRPr lang="en-GB" dirty="0"/>
          </a:p>
          <a:p>
            <a:pPr marL="0" indent="0">
              <a:buNone/>
            </a:pPr>
            <a:r>
              <a:rPr lang="en-GB" dirty="0"/>
              <a:t>My website is </a:t>
            </a:r>
            <a:r>
              <a:rPr lang="en-GB" dirty="0">
                <a:solidFill>
                  <a:schemeClr val="accent1">
                    <a:lumMod val="75000"/>
                  </a:schemeClr>
                </a:solidFill>
              </a:rPr>
              <a:t>diversitymel.com</a:t>
            </a:r>
          </a:p>
          <a:p>
            <a:pPr marL="0" indent="0">
              <a:buNone/>
            </a:pPr>
            <a:endParaRPr lang="en-GB" dirty="0"/>
          </a:p>
          <a:p>
            <a:pPr marL="0" indent="0">
              <a:buNone/>
            </a:pPr>
            <a:r>
              <a:rPr lang="en-GB" dirty="0"/>
              <a:t>You can email me via my website too. I love to hear how you’ve used my </a:t>
            </a:r>
            <a:r>
              <a:rPr lang="en-GB" dirty="0" err="1"/>
              <a:t>powerpoints</a:t>
            </a:r>
            <a:r>
              <a:rPr lang="en-GB" dirty="0"/>
              <a:t> and to get your ideas for any you’d like me to make.</a:t>
            </a:r>
          </a:p>
          <a:p>
            <a:pPr marL="0" indent="0">
              <a:buNone/>
            </a:pPr>
            <a:endParaRPr lang="en-GB" dirty="0"/>
          </a:p>
          <a:p>
            <a:pPr marL="0" indent="0">
              <a:buNone/>
            </a:pPr>
            <a:r>
              <a:rPr lang="en-GB" dirty="0"/>
              <a:t>	   You can follow my work on Instagram @diversity_mel</a:t>
            </a:r>
          </a:p>
          <a:p>
            <a:pPr marL="0" indent="0">
              <a:buNone/>
            </a:pPr>
            <a:endParaRPr lang="en-GB" dirty="0"/>
          </a:p>
          <a:p>
            <a:pPr marL="0" indent="0">
              <a:buNone/>
            </a:pPr>
            <a:endParaRPr lang="en-GB" dirty="0"/>
          </a:p>
          <a:p>
            <a:pPr marL="0" indent="0">
              <a:buNone/>
            </a:pPr>
            <a:r>
              <a:rPr lang="en-GB" dirty="0"/>
              <a:t>Please do share my </a:t>
            </a:r>
            <a:r>
              <a:rPr lang="en-GB" dirty="0" err="1"/>
              <a:t>powerpoints</a:t>
            </a:r>
            <a:r>
              <a:rPr lang="en-GB" dirty="0"/>
              <a:t> with other teachers who may be interested.  </a:t>
            </a:r>
          </a:p>
          <a:p>
            <a:pPr marL="0" indent="0">
              <a:buNone/>
            </a:pPr>
            <a:endParaRPr lang="en-GB" dirty="0"/>
          </a:p>
        </p:txBody>
      </p:sp>
      <p:pic>
        <p:nvPicPr>
          <p:cNvPr id="1028" name="Picture 4" descr="Image result for instagram">
            <a:extLst>
              <a:ext uri="{FF2B5EF4-FFF2-40B4-BE49-F238E27FC236}">
                <a16:creationId xmlns:a16="http://schemas.microsoft.com/office/drawing/2014/main" id="{5D544E76-BDE4-4746-A35C-F294A7128C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096" t="10476" r="19996" b="9207"/>
          <a:stretch/>
        </p:blipFill>
        <p:spPr bwMode="auto">
          <a:xfrm>
            <a:off x="1019657" y="3902115"/>
            <a:ext cx="857250" cy="87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450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64363A7-A033-9F75-AB63-24060DD7F9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298" y="2483710"/>
            <a:ext cx="5045161" cy="3783870"/>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650C41C0-8A5A-0FA7-C1F2-A148C086613B}"/>
              </a:ext>
            </a:extLst>
          </p:cNvPr>
          <p:cNvSpPr/>
          <p:nvPr/>
        </p:nvSpPr>
        <p:spPr>
          <a:xfrm>
            <a:off x="4695568" y="1838452"/>
            <a:ext cx="7496432" cy="4574704"/>
          </a:xfrm>
          <a:prstGeom prst="wedgeRoundRectCallout">
            <a:avLst>
              <a:gd name="adj1" fmla="val -56932"/>
              <a:gd name="adj2" fmla="val 8478"/>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3200" b="0" i="1" dirty="0">
                <a:solidFill>
                  <a:srgbClr val="333333"/>
                </a:solidFill>
                <a:effectLst/>
                <a:latin typeface="Karla" panose="020B0604020202020204" pitchFamily="2" charset="0"/>
              </a:rPr>
              <a:t>I made it back to the South Pole! </a:t>
            </a:r>
            <a:r>
              <a:rPr lang="en-GB" sz="3200" i="1" dirty="0">
                <a:solidFill>
                  <a:srgbClr val="333333"/>
                </a:solidFill>
                <a:latin typeface="Karla" panose="020B0604020202020204" pitchFamily="2" charset="0"/>
              </a:rPr>
              <a:t>I</a:t>
            </a:r>
            <a:r>
              <a:rPr lang="en-GB" sz="3200" b="0" i="1" dirty="0">
                <a:solidFill>
                  <a:srgbClr val="333333"/>
                </a:solidFill>
                <a:effectLst/>
                <a:latin typeface="Karla" panose="020B0604020202020204" pitchFamily="2" charset="0"/>
              </a:rPr>
              <a:t>t’s a really incredible place to be. It has been really tough getting here this year. I have been skiing between 13 and 15 hours a day and getting  roughly 5 hours sleep a night.</a:t>
            </a:r>
          </a:p>
        </p:txBody>
      </p:sp>
      <p:sp>
        <p:nvSpPr>
          <p:cNvPr id="4" name="Rectangle: Rounded Corners 3">
            <a:extLst>
              <a:ext uri="{FF2B5EF4-FFF2-40B4-BE49-F238E27FC236}">
                <a16:creationId xmlns:a16="http://schemas.microsoft.com/office/drawing/2014/main" id="{CF94B9A4-DB9C-4188-59E5-229382AA1071}"/>
              </a:ext>
            </a:extLst>
          </p:cNvPr>
          <p:cNvSpPr/>
          <p:nvPr/>
        </p:nvSpPr>
        <p:spPr>
          <a:xfrm>
            <a:off x="238995" y="299993"/>
            <a:ext cx="4011729" cy="165237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After 57 days of walking alone, Preet made it to the South Pole on 9 January 2023</a:t>
            </a:r>
          </a:p>
        </p:txBody>
      </p:sp>
    </p:spTree>
    <p:extLst>
      <p:ext uri="{BB962C8B-B14F-4D97-AF65-F5344CB8AC3E}">
        <p14:creationId xmlns:p14="http://schemas.microsoft.com/office/powerpoint/2010/main" val="138286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1E0B11E-4B09-4FBE-CD32-DC2ADFA74B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878" y="1515417"/>
            <a:ext cx="6667500" cy="5010150"/>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E8823E97-9D31-7926-24B6-8DFF6007FC19}"/>
              </a:ext>
            </a:extLst>
          </p:cNvPr>
          <p:cNvSpPr/>
          <p:nvPr/>
        </p:nvSpPr>
        <p:spPr>
          <a:xfrm>
            <a:off x="7084638" y="267653"/>
            <a:ext cx="5107362" cy="4922185"/>
          </a:xfrm>
          <a:prstGeom prst="wedgeRoundRectCallout">
            <a:avLst>
              <a:gd name="adj1" fmla="val -67285"/>
              <a:gd name="adj2" fmla="val 3216"/>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800" b="0" i="1" dirty="0">
                <a:solidFill>
                  <a:srgbClr val="333333"/>
                </a:solidFill>
                <a:effectLst/>
                <a:latin typeface="Karla" panose="020B0604020202020204" pitchFamily="2" charset="0"/>
              </a:rPr>
              <a:t>I could have finished at the South Pole but I thought about all the reasons I wanted to do this journey and wanting others to push their boundaries. So I’ll continue to push mine and do as much as I can in the time I have left.</a:t>
            </a:r>
          </a:p>
        </p:txBody>
      </p:sp>
      <p:sp>
        <p:nvSpPr>
          <p:cNvPr id="3" name="Rectangle: Rounded Corners 2">
            <a:extLst>
              <a:ext uri="{FF2B5EF4-FFF2-40B4-BE49-F238E27FC236}">
                <a16:creationId xmlns:a16="http://schemas.microsoft.com/office/drawing/2014/main" id="{8E3DCBC6-6A68-327B-51DE-6D0AC7CBCBD4}"/>
              </a:ext>
            </a:extLst>
          </p:cNvPr>
          <p:cNvSpPr/>
          <p:nvPr/>
        </p:nvSpPr>
        <p:spPr>
          <a:xfrm>
            <a:off x="337849" y="349419"/>
            <a:ext cx="3103183" cy="2331997"/>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Preet could have stopped at the South Pole, but she has carried on to see how far she can get.  </a:t>
            </a:r>
          </a:p>
        </p:txBody>
      </p:sp>
    </p:spTree>
    <p:extLst>
      <p:ext uri="{BB962C8B-B14F-4D97-AF65-F5344CB8AC3E}">
        <p14:creationId xmlns:p14="http://schemas.microsoft.com/office/powerpoint/2010/main" val="187757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E29AEC9B-EABB-4240-B706-DAFEE4B9C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920" y="368706"/>
            <a:ext cx="4706754" cy="58834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C0B9222B-40A6-4B3D-8C9F-AB51EC1F46E7}"/>
              </a:ext>
            </a:extLst>
          </p:cNvPr>
          <p:cNvSpPr/>
          <p:nvPr/>
        </p:nvSpPr>
        <p:spPr>
          <a:xfrm>
            <a:off x="6368697" y="368706"/>
            <a:ext cx="5529925" cy="1963310"/>
          </a:xfrm>
          <a:prstGeom prst="wedgeRoundRectCallout">
            <a:avLst>
              <a:gd name="adj1" fmla="val -84051"/>
              <a:gd name="adj2" fmla="val 54796"/>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I didn’t know anything about Antarctica when I decided to trek there.  Stepping out of your comfort zone is scary</a:t>
            </a:r>
          </a:p>
        </p:txBody>
      </p:sp>
      <p:sp>
        <p:nvSpPr>
          <p:cNvPr id="4" name="Thought Bubble: Cloud 3">
            <a:extLst>
              <a:ext uri="{FF2B5EF4-FFF2-40B4-BE49-F238E27FC236}">
                <a16:creationId xmlns:a16="http://schemas.microsoft.com/office/drawing/2014/main" id="{D6EAC856-CE7D-4065-8DC6-8CC4BE9998FC}"/>
              </a:ext>
            </a:extLst>
          </p:cNvPr>
          <p:cNvSpPr/>
          <p:nvPr/>
        </p:nvSpPr>
        <p:spPr>
          <a:xfrm>
            <a:off x="7086600" y="3200399"/>
            <a:ext cx="3793995" cy="2947737"/>
          </a:xfrm>
          <a:prstGeom prst="cloudCallout">
            <a:avLst>
              <a:gd name="adj1" fmla="val -61956"/>
              <a:gd name="adj2" fmla="val 4842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Why do you think Preet is choosing to do something that’s a bit scary?</a:t>
            </a:r>
          </a:p>
        </p:txBody>
      </p:sp>
    </p:spTree>
    <p:extLst>
      <p:ext uri="{BB962C8B-B14F-4D97-AF65-F5344CB8AC3E}">
        <p14:creationId xmlns:p14="http://schemas.microsoft.com/office/powerpoint/2010/main" val="398819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 am Asian, not what people expect&amp;#39;: Derby woman to trek solo to south pole  | Derby | The Guardian">
            <a:extLst>
              <a:ext uri="{FF2B5EF4-FFF2-40B4-BE49-F238E27FC236}">
                <a16:creationId xmlns:a16="http://schemas.microsoft.com/office/drawing/2014/main" id="{A0A7D32E-19DD-446C-9F9B-F9DE51B0E4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680" y="144377"/>
            <a:ext cx="8477250" cy="5086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0629500-3BCC-4825-8AD3-EA7C6697E5C8}"/>
              </a:ext>
            </a:extLst>
          </p:cNvPr>
          <p:cNvPicPr>
            <a:picLocks noChangeAspect="1"/>
          </p:cNvPicPr>
          <p:nvPr/>
        </p:nvPicPr>
        <p:blipFill>
          <a:blip r:embed="rId4"/>
          <a:stretch>
            <a:fillRect/>
          </a:stretch>
        </p:blipFill>
        <p:spPr>
          <a:xfrm>
            <a:off x="8721429" y="1356711"/>
            <a:ext cx="3127475" cy="5086350"/>
          </a:xfrm>
          <a:prstGeom prst="rect">
            <a:avLst/>
          </a:prstGeom>
          <a:ln>
            <a:noFill/>
          </a:ln>
          <a:effectLst>
            <a:outerShdw blurRad="292100" dist="139700" dir="2700000" algn="tl" rotWithShape="0">
              <a:srgbClr val="333333">
                <a:alpha val="65000"/>
              </a:srgbClr>
            </a:outerShdw>
          </a:effectLst>
        </p:spPr>
      </p:pic>
      <p:sp>
        <p:nvSpPr>
          <p:cNvPr id="7" name="Rectangle: Rounded Corners 6">
            <a:extLst>
              <a:ext uri="{FF2B5EF4-FFF2-40B4-BE49-F238E27FC236}">
                <a16:creationId xmlns:a16="http://schemas.microsoft.com/office/drawing/2014/main" id="{623D1E46-44D8-4073-9A82-B2118662BCAE}"/>
              </a:ext>
            </a:extLst>
          </p:cNvPr>
          <p:cNvSpPr/>
          <p:nvPr/>
        </p:nvSpPr>
        <p:spPr>
          <a:xfrm>
            <a:off x="343096" y="5017168"/>
            <a:ext cx="7164609" cy="170848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Preet has had to train hard for months.  She practices pulling a heavy pulk, by dragging tyres behind her on long walks.</a:t>
            </a:r>
          </a:p>
        </p:txBody>
      </p:sp>
    </p:spTree>
    <p:extLst>
      <p:ext uri="{BB962C8B-B14F-4D97-AF65-F5344CB8AC3E}">
        <p14:creationId xmlns:p14="http://schemas.microsoft.com/office/powerpoint/2010/main" val="22264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iant panda - Wikipedia">
            <a:extLst>
              <a:ext uri="{FF2B5EF4-FFF2-40B4-BE49-F238E27FC236}">
                <a16:creationId xmlns:a16="http://schemas.microsoft.com/office/drawing/2014/main" id="{4D757F2C-E38E-4BE1-824F-817C1F8E85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0959" y="2394530"/>
            <a:ext cx="5140659" cy="37897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Elephant Calf with Trunk Extended">
            <a:extLst>
              <a:ext uri="{FF2B5EF4-FFF2-40B4-BE49-F238E27FC236}">
                <a16:creationId xmlns:a16="http://schemas.microsoft.com/office/drawing/2014/main" id="{98430C8A-59D1-425A-8748-920F903E3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243" y="3159042"/>
            <a:ext cx="4876800" cy="3571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0A8DE5F-6CE6-44AB-BB27-C0F16A5F7E52}"/>
              </a:ext>
            </a:extLst>
          </p:cNvPr>
          <p:cNvSpPr/>
          <p:nvPr/>
        </p:nvSpPr>
        <p:spPr>
          <a:xfrm>
            <a:off x="198717" y="204536"/>
            <a:ext cx="7164609" cy="170848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Preet’s pulk weighs over 95kg, which is about the same as a baby elephant or a panda bear!</a:t>
            </a:r>
          </a:p>
        </p:txBody>
      </p:sp>
    </p:spTree>
    <p:extLst>
      <p:ext uri="{BB962C8B-B14F-4D97-AF65-F5344CB8AC3E}">
        <p14:creationId xmlns:p14="http://schemas.microsoft.com/office/powerpoint/2010/main" val="307147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par>
                                <p:cTn id="13" presetID="16" presetClass="entr" presetSubtype="21"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barn(inVertical)">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EA619B-DCE6-4744-9C7C-579D456BD407}"/>
              </a:ext>
            </a:extLst>
          </p:cNvPr>
          <p:cNvPicPr>
            <a:picLocks noChangeAspect="1"/>
          </p:cNvPicPr>
          <p:nvPr/>
        </p:nvPicPr>
        <p:blipFill>
          <a:blip r:embed="rId2"/>
          <a:stretch>
            <a:fillRect/>
          </a:stretch>
        </p:blipFill>
        <p:spPr>
          <a:xfrm>
            <a:off x="4332417" y="645269"/>
            <a:ext cx="7392432" cy="6096851"/>
          </a:xfrm>
          <a:prstGeom prst="rect">
            <a:avLst/>
          </a:prstGeom>
        </p:spPr>
      </p:pic>
      <p:sp>
        <p:nvSpPr>
          <p:cNvPr id="4" name="Rectangle: Rounded Corners 3">
            <a:extLst>
              <a:ext uri="{FF2B5EF4-FFF2-40B4-BE49-F238E27FC236}">
                <a16:creationId xmlns:a16="http://schemas.microsoft.com/office/drawing/2014/main" id="{6C33EB07-FE5A-4CA3-AFD3-FB1F2347B7BD}"/>
              </a:ext>
            </a:extLst>
          </p:cNvPr>
          <p:cNvSpPr/>
          <p:nvPr/>
        </p:nvSpPr>
        <p:spPr>
          <a:xfrm>
            <a:off x="467151" y="368707"/>
            <a:ext cx="4742523" cy="161650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This is Preet sorting out all her equipment. </a:t>
            </a:r>
          </a:p>
        </p:txBody>
      </p:sp>
      <p:sp>
        <p:nvSpPr>
          <p:cNvPr id="5" name="Thought Bubble: Cloud 4">
            <a:extLst>
              <a:ext uri="{FF2B5EF4-FFF2-40B4-BE49-F238E27FC236}">
                <a16:creationId xmlns:a16="http://schemas.microsoft.com/office/drawing/2014/main" id="{4BE99FF4-BC65-4050-9A6F-262B9ABBE723}"/>
              </a:ext>
            </a:extLst>
          </p:cNvPr>
          <p:cNvSpPr/>
          <p:nvPr/>
        </p:nvSpPr>
        <p:spPr>
          <a:xfrm>
            <a:off x="940139" y="2442247"/>
            <a:ext cx="3984825" cy="3585574"/>
          </a:xfrm>
          <a:prstGeom prst="cloudCallout">
            <a:avLst>
              <a:gd name="adj1" fmla="val -61956"/>
              <a:gd name="adj2" fmla="val 4842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Can you spot the warm sleeping bag, the shovel for snow and the cans for holding fuel to heat water and food?</a:t>
            </a:r>
          </a:p>
        </p:txBody>
      </p:sp>
    </p:spTree>
    <p:extLst>
      <p:ext uri="{BB962C8B-B14F-4D97-AF65-F5344CB8AC3E}">
        <p14:creationId xmlns:p14="http://schemas.microsoft.com/office/powerpoint/2010/main" val="153225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4CA725-CA02-4B19-BA68-16F455602F8D}"/>
              </a:ext>
            </a:extLst>
          </p:cNvPr>
          <p:cNvPicPr>
            <a:picLocks noChangeAspect="1"/>
          </p:cNvPicPr>
          <p:nvPr/>
        </p:nvPicPr>
        <p:blipFill>
          <a:blip r:embed="rId3"/>
          <a:stretch>
            <a:fillRect/>
          </a:stretch>
        </p:blipFill>
        <p:spPr>
          <a:xfrm>
            <a:off x="4201521" y="368707"/>
            <a:ext cx="7278116" cy="6506483"/>
          </a:xfrm>
          <a:prstGeom prst="rect">
            <a:avLst/>
          </a:prstGeom>
          <a:ln>
            <a:noFill/>
          </a:ln>
          <a:effectLst>
            <a:outerShdw blurRad="292100" dist="139700" dir="2700000" algn="tl" rotWithShape="0">
              <a:srgbClr val="333333">
                <a:alpha val="65000"/>
              </a:srgbClr>
            </a:outerShdw>
          </a:effectLst>
        </p:spPr>
      </p:pic>
      <p:sp>
        <p:nvSpPr>
          <p:cNvPr id="4" name="Rectangle: Rounded Corners 3">
            <a:extLst>
              <a:ext uri="{FF2B5EF4-FFF2-40B4-BE49-F238E27FC236}">
                <a16:creationId xmlns:a16="http://schemas.microsoft.com/office/drawing/2014/main" id="{FE50FA71-BF2F-4136-852C-F9B4588CFFBB}"/>
              </a:ext>
            </a:extLst>
          </p:cNvPr>
          <p:cNvSpPr/>
          <p:nvPr/>
        </p:nvSpPr>
        <p:spPr>
          <a:xfrm>
            <a:off x="467151" y="1075037"/>
            <a:ext cx="4742523" cy="159597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It took Preet two days to sort out all the food she needs on her trip.  </a:t>
            </a:r>
          </a:p>
        </p:txBody>
      </p:sp>
      <p:sp>
        <p:nvSpPr>
          <p:cNvPr id="5" name="Rectangle: Rounded Corners 4">
            <a:extLst>
              <a:ext uri="{FF2B5EF4-FFF2-40B4-BE49-F238E27FC236}">
                <a16:creationId xmlns:a16="http://schemas.microsoft.com/office/drawing/2014/main" id="{F522E1A1-CC97-416B-8EB2-5D65E85925BB}"/>
              </a:ext>
            </a:extLst>
          </p:cNvPr>
          <p:cNvSpPr/>
          <p:nvPr/>
        </p:nvSpPr>
        <p:spPr>
          <a:xfrm>
            <a:off x="467150" y="3035838"/>
            <a:ext cx="4742523" cy="230230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For breakfast and dinner she will heat some water and eat freeze-dried food, but during the day she will snack on chocolate, nuts and cheese.</a:t>
            </a:r>
          </a:p>
        </p:txBody>
      </p:sp>
      <p:sp>
        <p:nvSpPr>
          <p:cNvPr id="6" name="Thought Bubble: Cloud 5">
            <a:extLst>
              <a:ext uri="{FF2B5EF4-FFF2-40B4-BE49-F238E27FC236}">
                <a16:creationId xmlns:a16="http://schemas.microsoft.com/office/drawing/2014/main" id="{B4ABB2EB-2314-4B48-B2B9-82169898EC96}"/>
              </a:ext>
            </a:extLst>
          </p:cNvPr>
          <p:cNvSpPr/>
          <p:nvPr/>
        </p:nvSpPr>
        <p:spPr>
          <a:xfrm>
            <a:off x="3926544" y="1223031"/>
            <a:ext cx="2945407" cy="2302304"/>
          </a:xfrm>
          <a:prstGeom prst="cloudCallout">
            <a:avLst>
              <a:gd name="adj1" fmla="val -61956"/>
              <a:gd name="adj2" fmla="val 4842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Why does she need so much food?</a:t>
            </a:r>
          </a:p>
        </p:txBody>
      </p:sp>
    </p:spTree>
    <p:extLst>
      <p:ext uri="{BB962C8B-B14F-4D97-AF65-F5344CB8AC3E}">
        <p14:creationId xmlns:p14="http://schemas.microsoft.com/office/powerpoint/2010/main" val="65895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1A4EC9-00E8-4544-8DD7-14DDF5E97654}"/>
              </a:ext>
            </a:extLst>
          </p:cNvPr>
          <p:cNvPicPr>
            <a:picLocks noChangeAspect="1"/>
          </p:cNvPicPr>
          <p:nvPr/>
        </p:nvPicPr>
        <p:blipFill>
          <a:blip r:embed="rId2"/>
          <a:stretch>
            <a:fillRect/>
          </a:stretch>
        </p:blipFill>
        <p:spPr>
          <a:xfrm>
            <a:off x="1359569" y="353524"/>
            <a:ext cx="3443870" cy="6150951"/>
          </a:xfrm>
          <a:prstGeom prst="rect">
            <a:avLst/>
          </a:prstGeom>
        </p:spPr>
      </p:pic>
      <p:sp>
        <p:nvSpPr>
          <p:cNvPr id="4" name="Rectangle: Rounded Corners 3">
            <a:extLst>
              <a:ext uri="{FF2B5EF4-FFF2-40B4-BE49-F238E27FC236}">
                <a16:creationId xmlns:a16="http://schemas.microsoft.com/office/drawing/2014/main" id="{73075BE1-C0A0-45A4-9A0D-03017B85105E}"/>
              </a:ext>
            </a:extLst>
          </p:cNvPr>
          <p:cNvSpPr/>
          <p:nvPr/>
        </p:nvSpPr>
        <p:spPr>
          <a:xfrm>
            <a:off x="5315877" y="353524"/>
            <a:ext cx="5123422" cy="127489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Preet is the first woman of colour to walk on her own to the South Pole.</a:t>
            </a:r>
          </a:p>
        </p:txBody>
      </p:sp>
      <p:sp>
        <p:nvSpPr>
          <p:cNvPr id="5" name="Speech Bubble: Rectangle with Corners Rounded 4">
            <a:extLst>
              <a:ext uri="{FF2B5EF4-FFF2-40B4-BE49-F238E27FC236}">
                <a16:creationId xmlns:a16="http://schemas.microsoft.com/office/drawing/2014/main" id="{5CD25E84-D11A-479B-B886-EFA60EC8819F}"/>
              </a:ext>
            </a:extLst>
          </p:cNvPr>
          <p:cNvSpPr/>
          <p:nvPr/>
        </p:nvSpPr>
        <p:spPr>
          <a:xfrm>
            <a:off x="6910746" y="2442410"/>
            <a:ext cx="4266591" cy="2719137"/>
          </a:xfrm>
          <a:prstGeom prst="wedgeRoundRectCallout">
            <a:avLst>
              <a:gd name="adj1" fmla="val -108120"/>
              <a:gd name="adj2" fmla="val -33105"/>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i="1" dirty="0">
                <a:solidFill>
                  <a:schemeClr val="tx1"/>
                </a:solidFill>
              </a:rPr>
              <a:t>It’s important to me to be a role model.  I’m a Sikh and a British South Asian woman.  I NEVER thought I’d be going to South Pole, but I want to show that anyone can be an adventurer.</a:t>
            </a:r>
          </a:p>
        </p:txBody>
      </p:sp>
    </p:spTree>
    <p:extLst>
      <p:ext uri="{BB962C8B-B14F-4D97-AF65-F5344CB8AC3E}">
        <p14:creationId xmlns:p14="http://schemas.microsoft.com/office/powerpoint/2010/main" val="329169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 am Asian, not what people expect&amp;#39;: Derby woman to trek solo to south pole  | Derby | The Guardian">
            <a:extLst>
              <a:ext uri="{FF2B5EF4-FFF2-40B4-BE49-F238E27FC236}">
                <a16:creationId xmlns:a16="http://schemas.microsoft.com/office/drawing/2014/main" id="{9C71B1C4-23F6-4B92-9CF0-AF67DAD80B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537" y="1165840"/>
            <a:ext cx="6683041" cy="4009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DA43187F-2AD4-4E31-8C58-1541EE540C25}"/>
              </a:ext>
            </a:extLst>
          </p:cNvPr>
          <p:cNvSpPr/>
          <p:nvPr/>
        </p:nvSpPr>
        <p:spPr>
          <a:xfrm>
            <a:off x="8859862" y="385010"/>
            <a:ext cx="3063433" cy="2477105"/>
          </a:xfrm>
          <a:prstGeom prst="wedgeRoundRectCallout">
            <a:avLst>
              <a:gd name="adj1" fmla="val -86519"/>
              <a:gd name="adj2" fmla="val 31980"/>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i="1" dirty="0">
                <a:solidFill>
                  <a:schemeClr val="tx1"/>
                </a:solidFill>
              </a:rPr>
              <a:t>I want to inspire you to believe in yourself.  Believe that nothing is impossible! </a:t>
            </a:r>
          </a:p>
        </p:txBody>
      </p:sp>
      <p:sp>
        <p:nvSpPr>
          <p:cNvPr id="4" name="Speech Bubble: Rectangle with Corners Rounded 3">
            <a:extLst>
              <a:ext uri="{FF2B5EF4-FFF2-40B4-BE49-F238E27FC236}">
                <a16:creationId xmlns:a16="http://schemas.microsoft.com/office/drawing/2014/main" id="{361621EF-A3DF-4894-A93C-66387586BEB7}"/>
              </a:ext>
            </a:extLst>
          </p:cNvPr>
          <p:cNvSpPr/>
          <p:nvPr/>
        </p:nvSpPr>
        <p:spPr>
          <a:xfrm>
            <a:off x="369933" y="504273"/>
            <a:ext cx="3185899" cy="3129264"/>
          </a:xfrm>
          <a:prstGeom prst="wedgeRoundRectCallout">
            <a:avLst>
              <a:gd name="adj1" fmla="val 78103"/>
              <a:gd name="adj2" fmla="val 19794"/>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i="1" dirty="0">
                <a:solidFill>
                  <a:schemeClr val="tx1"/>
                </a:solidFill>
              </a:rPr>
              <a:t>It’s OK to push your boundaries and do hard things. I know that can be scary, that’s OK.  Maybe even you don’t know what you can do… yet!</a:t>
            </a:r>
          </a:p>
        </p:txBody>
      </p:sp>
      <p:sp>
        <p:nvSpPr>
          <p:cNvPr id="5" name="Rectangle: Rounded Corners 4">
            <a:extLst>
              <a:ext uri="{FF2B5EF4-FFF2-40B4-BE49-F238E27FC236}">
                <a16:creationId xmlns:a16="http://schemas.microsoft.com/office/drawing/2014/main" id="{65762209-97FA-4633-A3BE-22DA10DE7BA0}"/>
              </a:ext>
            </a:extLst>
          </p:cNvPr>
          <p:cNvSpPr/>
          <p:nvPr/>
        </p:nvSpPr>
        <p:spPr>
          <a:xfrm>
            <a:off x="226619" y="5175665"/>
            <a:ext cx="7750317" cy="130368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Preet really wants YOU to feel inspired by her journey.  She is encouraging everyone to do something challenging, whatever it is.</a:t>
            </a:r>
          </a:p>
        </p:txBody>
      </p:sp>
    </p:spTree>
    <p:extLst>
      <p:ext uri="{BB962C8B-B14F-4D97-AF65-F5344CB8AC3E}">
        <p14:creationId xmlns:p14="http://schemas.microsoft.com/office/powerpoint/2010/main" val="372086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87EBBADF-A333-4648-9BA7-2CC2CCFE64E5}"/>
              </a:ext>
            </a:extLst>
          </p:cNvPr>
          <p:cNvPicPr>
            <a:picLocks noChangeAspect="1"/>
          </p:cNvPicPr>
          <p:nvPr/>
        </p:nvPicPr>
        <p:blipFill>
          <a:blip r:embed="rId4"/>
          <a:stretch>
            <a:fillRect/>
          </a:stretch>
        </p:blipFill>
        <p:spPr>
          <a:xfrm>
            <a:off x="917270" y="317570"/>
            <a:ext cx="10699195" cy="4865904"/>
          </a:xfrm>
          <a:prstGeom prst="rect">
            <a:avLst/>
          </a:prstGeom>
        </p:spPr>
      </p:pic>
      <p:sp>
        <p:nvSpPr>
          <p:cNvPr id="4" name="Rectangle: Rounded Corners 3">
            <a:extLst>
              <a:ext uri="{FF2B5EF4-FFF2-40B4-BE49-F238E27FC236}">
                <a16:creationId xmlns:a16="http://schemas.microsoft.com/office/drawing/2014/main" id="{F3B77696-095B-4CD7-A05D-BE6DF6A4FBFC}"/>
              </a:ext>
            </a:extLst>
          </p:cNvPr>
          <p:cNvSpPr/>
          <p:nvPr/>
        </p:nvSpPr>
        <p:spPr>
          <a:xfrm>
            <a:off x="431156" y="5000864"/>
            <a:ext cx="7750317" cy="130368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You can follow Preet’s journey on a map and listen to her daily voice blogs at her website www.polarpreet.com</a:t>
            </a:r>
          </a:p>
        </p:txBody>
      </p:sp>
    </p:spTree>
    <p:extLst>
      <p:ext uri="{BB962C8B-B14F-4D97-AF65-F5344CB8AC3E}">
        <p14:creationId xmlns:p14="http://schemas.microsoft.com/office/powerpoint/2010/main" val="805186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AD01D-926B-4604-8C4B-D95913D2125B}"/>
              </a:ext>
            </a:extLst>
          </p:cNvPr>
          <p:cNvSpPr>
            <a:spLocks noGrp="1"/>
          </p:cNvSpPr>
          <p:nvPr>
            <p:ph type="title"/>
          </p:nvPr>
        </p:nvSpPr>
        <p:spPr>
          <a:xfrm>
            <a:off x="838200" y="365126"/>
            <a:ext cx="10515600" cy="901700"/>
          </a:xfrm>
        </p:spPr>
        <p:txBody>
          <a:bodyPr>
            <a:normAutofit fontScale="90000"/>
          </a:bodyPr>
          <a:lstStyle/>
          <a:p>
            <a:r>
              <a:rPr lang="en-GB" dirty="0"/>
              <a:t>Preet </a:t>
            </a:r>
            <a:r>
              <a:rPr lang="en-GB" dirty="0" err="1"/>
              <a:t>Chandi</a:t>
            </a:r>
            <a:r>
              <a:rPr lang="en-GB" dirty="0"/>
              <a:t> – first South Asian woman to walk solo to the South Pole</a:t>
            </a:r>
          </a:p>
        </p:txBody>
      </p:sp>
      <p:sp>
        <p:nvSpPr>
          <p:cNvPr id="3" name="Content Placeholder 2">
            <a:extLst>
              <a:ext uri="{FF2B5EF4-FFF2-40B4-BE49-F238E27FC236}">
                <a16:creationId xmlns:a16="http://schemas.microsoft.com/office/drawing/2014/main" id="{E7D2A319-4006-4940-88F3-B09B972B1D2C}"/>
              </a:ext>
            </a:extLst>
          </p:cNvPr>
          <p:cNvSpPr>
            <a:spLocks noGrp="1"/>
          </p:cNvSpPr>
          <p:nvPr>
            <p:ph idx="1"/>
          </p:nvPr>
        </p:nvSpPr>
        <p:spPr>
          <a:xfrm>
            <a:off x="762000" y="1792704"/>
            <a:ext cx="10515600" cy="3236495"/>
          </a:xfrm>
        </p:spPr>
        <p:txBody>
          <a:bodyPr>
            <a:normAutofit/>
          </a:bodyPr>
          <a:lstStyle/>
          <a:p>
            <a:pPr marL="0" indent="0">
              <a:buNone/>
            </a:pPr>
            <a:r>
              <a:rPr lang="en-GB" dirty="0"/>
              <a:t>This assembly is one of a series encouraging children to recognise we can learn from each other. </a:t>
            </a:r>
          </a:p>
          <a:p>
            <a:pPr marL="0" indent="0">
              <a:buNone/>
            </a:pPr>
            <a:endParaRPr lang="en-GB" dirty="0"/>
          </a:p>
          <a:p>
            <a:pPr marL="0" indent="0">
              <a:buNone/>
            </a:pPr>
            <a:r>
              <a:rPr lang="en-GB" dirty="0"/>
              <a:t>This one focuses on Preet </a:t>
            </a:r>
            <a:r>
              <a:rPr lang="en-GB" dirty="0" err="1"/>
              <a:t>Chandi</a:t>
            </a:r>
            <a:r>
              <a:rPr lang="en-GB" dirty="0"/>
              <a:t> who is undertaking a solo walk to the South Pole.  You can follow her journey on www.polarpreet.com</a:t>
            </a:r>
          </a:p>
          <a:p>
            <a:pPr marL="0" indent="0">
              <a:buNone/>
            </a:pPr>
            <a:endParaRPr lang="en-GB" dirty="0"/>
          </a:p>
          <a:p>
            <a:endParaRPr lang="en-GB" dirty="0"/>
          </a:p>
          <a:p>
            <a:endParaRPr lang="en-GB" dirty="0"/>
          </a:p>
        </p:txBody>
      </p:sp>
      <p:sp>
        <p:nvSpPr>
          <p:cNvPr id="5" name="Rectangle: Rounded Corners 4">
            <a:extLst>
              <a:ext uri="{FF2B5EF4-FFF2-40B4-BE49-F238E27FC236}">
                <a16:creationId xmlns:a16="http://schemas.microsoft.com/office/drawing/2014/main" id="{D4B1D3EE-663C-44AA-8F9D-9F0AF454162D}"/>
              </a:ext>
            </a:extLst>
          </p:cNvPr>
          <p:cNvSpPr/>
          <p:nvPr/>
        </p:nvSpPr>
        <p:spPr>
          <a:xfrm>
            <a:off x="652462" y="5476874"/>
            <a:ext cx="10201275" cy="101599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rPr>
              <a:t>Find many more assemblies on my website </a:t>
            </a:r>
            <a:r>
              <a:rPr lang="en-GB" sz="2800" dirty="0">
                <a:solidFill>
                  <a:schemeClr val="accent1">
                    <a:lumMod val="75000"/>
                  </a:schemeClr>
                </a:solidFill>
              </a:rPr>
              <a:t>DiversityMel.com</a:t>
            </a:r>
          </a:p>
        </p:txBody>
      </p:sp>
    </p:spTree>
    <p:extLst>
      <p:ext uri="{BB962C8B-B14F-4D97-AF65-F5344CB8AC3E}">
        <p14:creationId xmlns:p14="http://schemas.microsoft.com/office/powerpoint/2010/main" val="2308975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2797F037-C181-42A7-ACB7-54FADABCCF4E}"/>
              </a:ext>
            </a:extLst>
          </p:cNvPr>
          <p:cNvSpPr/>
          <p:nvPr/>
        </p:nvSpPr>
        <p:spPr>
          <a:xfrm>
            <a:off x="502363" y="1790551"/>
            <a:ext cx="3143206" cy="2095649"/>
          </a:xfrm>
          <a:prstGeom prst="cloudCallout">
            <a:avLst>
              <a:gd name="adj1" fmla="val -53822"/>
              <a:gd name="adj2" fmla="val 81529"/>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How does she inspire you?</a:t>
            </a:r>
          </a:p>
        </p:txBody>
      </p:sp>
      <p:sp>
        <p:nvSpPr>
          <p:cNvPr id="6" name="Thought Bubble: Cloud 5">
            <a:extLst>
              <a:ext uri="{FF2B5EF4-FFF2-40B4-BE49-F238E27FC236}">
                <a16:creationId xmlns:a16="http://schemas.microsoft.com/office/drawing/2014/main" id="{22128BA1-F368-4216-A4F8-B99678209156}"/>
              </a:ext>
            </a:extLst>
          </p:cNvPr>
          <p:cNvSpPr/>
          <p:nvPr/>
        </p:nvSpPr>
        <p:spPr>
          <a:xfrm>
            <a:off x="3028862" y="2693997"/>
            <a:ext cx="3977606" cy="2888657"/>
          </a:xfrm>
          <a:prstGeom prst="cloudCallout">
            <a:avLst>
              <a:gd name="adj1" fmla="val -56544"/>
              <a:gd name="adj2" fmla="val 80279"/>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What skills and attributes (special things) has she developed to be an adventurer?</a:t>
            </a:r>
          </a:p>
        </p:txBody>
      </p:sp>
      <p:sp>
        <p:nvSpPr>
          <p:cNvPr id="3" name="Rectangle: Rounded Corners 2">
            <a:extLst>
              <a:ext uri="{FF2B5EF4-FFF2-40B4-BE49-F238E27FC236}">
                <a16:creationId xmlns:a16="http://schemas.microsoft.com/office/drawing/2014/main" id="{576A5059-9F9E-472C-A7D0-DCDAEC719AA6}"/>
              </a:ext>
            </a:extLst>
          </p:cNvPr>
          <p:cNvSpPr/>
          <p:nvPr/>
        </p:nvSpPr>
        <p:spPr>
          <a:xfrm>
            <a:off x="467151" y="368706"/>
            <a:ext cx="5123422" cy="127489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What can we learn from Preet and her adventures?</a:t>
            </a:r>
          </a:p>
        </p:txBody>
      </p:sp>
      <p:sp>
        <p:nvSpPr>
          <p:cNvPr id="2" name="AutoShape 2" descr="British Army Captain aims to become first woman to cross Antarctica  unsupported | The British Army">
            <a:extLst>
              <a:ext uri="{FF2B5EF4-FFF2-40B4-BE49-F238E27FC236}">
                <a16:creationId xmlns:a16="http://schemas.microsoft.com/office/drawing/2014/main" id="{5D1FE890-905C-44EE-850A-E13F7D8F7BD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British Army Captain aims to become first woman to cross Antarctica  unsupported | The British Army">
            <a:extLst>
              <a:ext uri="{FF2B5EF4-FFF2-40B4-BE49-F238E27FC236}">
                <a16:creationId xmlns:a16="http://schemas.microsoft.com/office/drawing/2014/main" id="{7EBD0A49-C68C-43C1-A5CC-F96C0BE57F9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a:extLst>
              <a:ext uri="{FF2B5EF4-FFF2-40B4-BE49-F238E27FC236}">
                <a16:creationId xmlns:a16="http://schemas.microsoft.com/office/drawing/2014/main" id="{8A03F1FC-03E2-49CF-8697-E48E0D182342}"/>
              </a:ext>
            </a:extLst>
          </p:cNvPr>
          <p:cNvPicPr>
            <a:picLocks noChangeAspect="1"/>
          </p:cNvPicPr>
          <p:nvPr/>
        </p:nvPicPr>
        <p:blipFill>
          <a:blip r:embed="rId2"/>
          <a:stretch>
            <a:fillRect/>
          </a:stretch>
        </p:blipFill>
        <p:spPr>
          <a:xfrm>
            <a:off x="7250976" y="368706"/>
            <a:ext cx="4256315" cy="56750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352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413C9908-7C64-4025-BFC6-B2787FF45075}"/>
              </a:ext>
            </a:extLst>
          </p:cNvPr>
          <p:cNvPicPr>
            <a:picLocks noChangeAspect="1"/>
          </p:cNvPicPr>
          <p:nvPr/>
        </p:nvPicPr>
        <p:blipFill>
          <a:blip r:embed="rId4"/>
          <a:stretch>
            <a:fillRect/>
          </a:stretch>
        </p:blipFill>
        <p:spPr>
          <a:xfrm>
            <a:off x="2406317" y="460208"/>
            <a:ext cx="9448800" cy="5314950"/>
          </a:xfrm>
          <a:prstGeom prst="rect">
            <a:avLst/>
          </a:prstGeom>
        </p:spPr>
      </p:pic>
      <p:sp>
        <p:nvSpPr>
          <p:cNvPr id="4" name="Rectangle: Rounded Corners 3">
            <a:extLst>
              <a:ext uri="{FF2B5EF4-FFF2-40B4-BE49-F238E27FC236}">
                <a16:creationId xmlns:a16="http://schemas.microsoft.com/office/drawing/2014/main" id="{FD49798A-2CB8-42F0-8642-618EEBD170A9}"/>
              </a:ext>
            </a:extLst>
          </p:cNvPr>
          <p:cNvSpPr/>
          <p:nvPr/>
        </p:nvSpPr>
        <p:spPr>
          <a:xfrm>
            <a:off x="972577" y="5397906"/>
            <a:ext cx="7750317" cy="130368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This 14-minute video features Preet answering questions about her trip and is pitched for KS2/3 children.  It would be great for learning more about the trip.</a:t>
            </a:r>
          </a:p>
        </p:txBody>
      </p:sp>
      <p:sp>
        <p:nvSpPr>
          <p:cNvPr id="5" name="Rectangle: Rounded Corners 4">
            <a:extLst>
              <a:ext uri="{FF2B5EF4-FFF2-40B4-BE49-F238E27FC236}">
                <a16:creationId xmlns:a16="http://schemas.microsoft.com/office/drawing/2014/main" id="{CA92F06D-3E61-4D53-B67D-C0638917CDF5}"/>
              </a:ext>
            </a:extLst>
          </p:cNvPr>
          <p:cNvSpPr/>
          <p:nvPr/>
        </p:nvSpPr>
        <p:spPr>
          <a:xfrm>
            <a:off x="222609" y="156411"/>
            <a:ext cx="2183708" cy="998621"/>
          </a:xfrm>
          <a:prstGeom prst="roundRect">
            <a:avLst>
              <a:gd name="adj"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Follow on work…</a:t>
            </a:r>
          </a:p>
        </p:txBody>
      </p:sp>
    </p:spTree>
    <p:extLst>
      <p:ext uri="{BB962C8B-B14F-4D97-AF65-F5344CB8AC3E}">
        <p14:creationId xmlns:p14="http://schemas.microsoft.com/office/powerpoint/2010/main" val="517118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EDC8D2A-4219-49A5-96EA-197C1BA4BB2F}"/>
              </a:ext>
            </a:extLst>
          </p:cNvPr>
          <p:cNvSpPr>
            <a:spLocks noGrp="1"/>
          </p:cNvSpPr>
          <p:nvPr>
            <p:ph idx="1"/>
          </p:nvPr>
        </p:nvSpPr>
        <p:spPr>
          <a:xfrm>
            <a:off x="838200" y="548640"/>
            <a:ext cx="10515600" cy="5628323"/>
          </a:xfrm>
        </p:spPr>
        <p:txBody>
          <a:bodyPr>
            <a:normAutofit fontScale="92500" lnSpcReduction="20000"/>
          </a:bodyPr>
          <a:lstStyle/>
          <a:p>
            <a:pPr marL="0" indent="0">
              <a:buNone/>
            </a:pPr>
            <a:r>
              <a:rPr lang="en-GB" dirty="0"/>
              <a:t>This </a:t>
            </a:r>
            <a:r>
              <a:rPr lang="en-GB" dirty="0" err="1"/>
              <a:t>powerpoint</a:t>
            </a:r>
            <a:r>
              <a:rPr lang="en-GB" dirty="0"/>
              <a:t> was made by </a:t>
            </a:r>
            <a:r>
              <a:rPr lang="en-GB" dirty="0" err="1"/>
              <a:t>diversity_mel</a:t>
            </a:r>
            <a:r>
              <a:rPr lang="en-GB" dirty="0"/>
              <a:t>.  It is part of a large series designed to encourage debate and discussion around issues of equality in a bid to make more children happier and thoughtful. You can find more assemblies/ discussion ppts on my website.</a:t>
            </a:r>
          </a:p>
          <a:p>
            <a:pPr marL="0" indent="0">
              <a:buNone/>
            </a:pPr>
            <a:endParaRPr lang="en-GB" dirty="0"/>
          </a:p>
          <a:p>
            <a:pPr marL="0" indent="0">
              <a:buNone/>
            </a:pPr>
            <a:r>
              <a:rPr lang="en-GB" dirty="0"/>
              <a:t>My website is </a:t>
            </a:r>
            <a:r>
              <a:rPr lang="en-GB" dirty="0">
                <a:solidFill>
                  <a:schemeClr val="accent1">
                    <a:lumMod val="75000"/>
                  </a:schemeClr>
                </a:solidFill>
              </a:rPr>
              <a:t>diversitymel.com</a:t>
            </a:r>
          </a:p>
          <a:p>
            <a:pPr marL="0" indent="0">
              <a:buNone/>
            </a:pPr>
            <a:endParaRPr lang="en-GB" dirty="0"/>
          </a:p>
          <a:p>
            <a:pPr marL="0" indent="0">
              <a:buNone/>
            </a:pPr>
            <a:r>
              <a:rPr lang="en-GB" dirty="0"/>
              <a:t>You can email me via my website too. I love to hear how you’ve used my </a:t>
            </a:r>
            <a:r>
              <a:rPr lang="en-GB" dirty="0" err="1"/>
              <a:t>powerpoints</a:t>
            </a:r>
            <a:r>
              <a:rPr lang="en-GB" dirty="0"/>
              <a:t> and to get your ideas for any you’d like me to make.</a:t>
            </a:r>
          </a:p>
          <a:p>
            <a:pPr marL="0" indent="0">
              <a:buNone/>
            </a:pPr>
            <a:endParaRPr lang="en-GB" dirty="0"/>
          </a:p>
          <a:p>
            <a:pPr marL="0" indent="0">
              <a:buNone/>
            </a:pPr>
            <a:r>
              <a:rPr lang="en-GB" dirty="0"/>
              <a:t>	   You can follow my work on Instagram @diversity_mel</a:t>
            </a:r>
          </a:p>
          <a:p>
            <a:pPr marL="0" indent="0">
              <a:buNone/>
            </a:pPr>
            <a:endParaRPr lang="en-GB" dirty="0"/>
          </a:p>
          <a:p>
            <a:pPr marL="0" indent="0">
              <a:buNone/>
            </a:pPr>
            <a:endParaRPr lang="en-GB" dirty="0"/>
          </a:p>
          <a:p>
            <a:pPr marL="0" indent="0">
              <a:buNone/>
            </a:pPr>
            <a:r>
              <a:rPr lang="en-GB" dirty="0"/>
              <a:t>Please do share my </a:t>
            </a:r>
            <a:r>
              <a:rPr lang="en-GB" dirty="0" err="1"/>
              <a:t>powerpoints</a:t>
            </a:r>
            <a:r>
              <a:rPr lang="en-GB" dirty="0"/>
              <a:t> with other teachers who may be interested.  </a:t>
            </a:r>
          </a:p>
          <a:p>
            <a:pPr marL="0" indent="0">
              <a:buNone/>
            </a:pPr>
            <a:endParaRPr lang="en-GB" dirty="0"/>
          </a:p>
        </p:txBody>
      </p:sp>
      <p:pic>
        <p:nvPicPr>
          <p:cNvPr id="1028" name="Picture 4" descr="Image result for instagram">
            <a:extLst>
              <a:ext uri="{FF2B5EF4-FFF2-40B4-BE49-F238E27FC236}">
                <a16:creationId xmlns:a16="http://schemas.microsoft.com/office/drawing/2014/main" id="{5D544E76-BDE4-4746-A35C-F294A7128C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096" t="10476" r="19996" b="9207"/>
          <a:stretch/>
        </p:blipFill>
        <p:spPr bwMode="auto">
          <a:xfrm>
            <a:off x="1019657" y="3902115"/>
            <a:ext cx="857250" cy="87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314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B4B94F95-1B95-4D7F-81A4-DCAA4F57EBA2}"/>
              </a:ext>
            </a:extLst>
          </p:cNvPr>
          <p:cNvSpPr/>
          <p:nvPr/>
        </p:nvSpPr>
        <p:spPr>
          <a:xfrm>
            <a:off x="735602" y="284017"/>
            <a:ext cx="3984825" cy="2657475"/>
          </a:xfrm>
          <a:prstGeom prst="cloudCallout">
            <a:avLst>
              <a:gd name="adj1" fmla="val -61956"/>
              <a:gd name="adj2" fmla="val 4842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What’s the hardest thing you’ve done physically?</a:t>
            </a:r>
          </a:p>
        </p:txBody>
      </p:sp>
      <p:sp>
        <p:nvSpPr>
          <p:cNvPr id="3" name="Thought Bubble: Cloud 2">
            <a:extLst>
              <a:ext uri="{FF2B5EF4-FFF2-40B4-BE49-F238E27FC236}">
                <a16:creationId xmlns:a16="http://schemas.microsoft.com/office/drawing/2014/main" id="{BB7086B2-B1A7-409C-A8D4-0309999C5769}"/>
              </a:ext>
            </a:extLst>
          </p:cNvPr>
          <p:cNvSpPr/>
          <p:nvPr/>
        </p:nvSpPr>
        <p:spPr>
          <a:xfrm>
            <a:off x="827843" y="3429000"/>
            <a:ext cx="3984825" cy="2657475"/>
          </a:xfrm>
          <a:prstGeom prst="cloudCallout">
            <a:avLst>
              <a:gd name="adj1" fmla="val -61956"/>
              <a:gd name="adj2" fmla="val 4842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Does it involve walking, running, lifting something heavy or something else?</a:t>
            </a:r>
          </a:p>
        </p:txBody>
      </p:sp>
      <p:pic>
        <p:nvPicPr>
          <p:cNvPr id="10242" name="Picture 2" descr="Free Vector | Young man in bicycle avatar character">
            <a:extLst>
              <a:ext uri="{FF2B5EF4-FFF2-40B4-BE49-F238E27FC236}">
                <a16:creationId xmlns:a16="http://schemas.microsoft.com/office/drawing/2014/main" id="{B392B7B8-5196-4CE8-A8CB-9CE25621B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9609" y="461444"/>
            <a:ext cx="5816802" cy="58168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916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ritish Army officer steps up to raise money for NHS heroes">
            <a:extLst>
              <a:ext uri="{FF2B5EF4-FFF2-40B4-BE49-F238E27FC236}">
                <a16:creationId xmlns:a16="http://schemas.microsoft.com/office/drawing/2014/main" id="{7622D76B-C3B3-42FA-8C7B-8F19EE7F0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8786" y="2019801"/>
            <a:ext cx="7620000" cy="4286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FF390E61-C961-48D4-BBD0-A07D92B0BF26}"/>
              </a:ext>
            </a:extLst>
          </p:cNvPr>
          <p:cNvSpPr/>
          <p:nvPr/>
        </p:nvSpPr>
        <p:spPr>
          <a:xfrm>
            <a:off x="467151" y="368706"/>
            <a:ext cx="3503270" cy="137587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This is Preet </a:t>
            </a:r>
            <a:r>
              <a:rPr lang="en-GB" sz="2400" dirty="0" err="1">
                <a:solidFill>
                  <a:sysClr val="windowText" lastClr="000000"/>
                </a:solidFill>
              </a:rPr>
              <a:t>Chandi</a:t>
            </a:r>
            <a:r>
              <a:rPr lang="en-GB" sz="2400" dirty="0">
                <a:solidFill>
                  <a:sysClr val="windowText" lastClr="000000"/>
                </a:solidFill>
              </a:rPr>
              <a:t>.  She is an adventurer. </a:t>
            </a:r>
          </a:p>
        </p:txBody>
      </p:sp>
      <p:sp>
        <p:nvSpPr>
          <p:cNvPr id="4" name="Speech Bubble: Rectangle with Corners Rounded 3">
            <a:extLst>
              <a:ext uri="{FF2B5EF4-FFF2-40B4-BE49-F238E27FC236}">
                <a16:creationId xmlns:a16="http://schemas.microsoft.com/office/drawing/2014/main" id="{CE822EA8-72E2-4A8B-A7F3-1A379E0D99D0}"/>
              </a:ext>
            </a:extLst>
          </p:cNvPr>
          <p:cNvSpPr/>
          <p:nvPr/>
        </p:nvSpPr>
        <p:spPr>
          <a:xfrm>
            <a:off x="6368697" y="368706"/>
            <a:ext cx="5529925" cy="1963310"/>
          </a:xfrm>
          <a:prstGeom prst="wedgeRoundRectCallout">
            <a:avLst>
              <a:gd name="adj1" fmla="val -34227"/>
              <a:gd name="adj2" fmla="val 67052"/>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I know I don’t look like a traditional adventurer, but I want to show you that anyone can be an adventurer – YOU TOO!</a:t>
            </a:r>
          </a:p>
        </p:txBody>
      </p:sp>
    </p:spTree>
    <p:extLst>
      <p:ext uri="{BB962C8B-B14F-4D97-AF65-F5344CB8AC3E}">
        <p14:creationId xmlns:p14="http://schemas.microsoft.com/office/powerpoint/2010/main" val="383937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 am Asian, not what people expect&amp;#39;: Derby woman to trek solo to south pole  | Derby | The Guardian">
            <a:extLst>
              <a:ext uri="{FF2B5EF4-FFF2-40B4-BE49-F238E27FC236}">
                <a16:creationId xmlns:a16="http://schemas.microsoft.com/office/drawing/2014/main" id="{4C623706-DA55-4F7C-8E1B-70E6D8571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989" y="0"/>
            <a:ext cx="548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E7A11818-049D-4AD7-B45C-7739E1BBF57E}"/>
              </a:ext>
            </a:extLst>
          </p:cNvPr>
          <p:cNvSpPr/>
          <p:nvPr/>
        </p:nvSpPr>
        <p:spPr>
          <a:xfrm>
            <a:off x="467151" y="368706"/>
            <a:ext cx="3503270" cy="137587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Preet is a captain in the British Army</a:t>
            </a:r>
          </a:p>
        </p:txBody>
      </p:sp>
      <p:sp>
        <p:nvSpPr>
          <p:cNvPr id="4" name="Thought Bubble: Cloud 3">
            <a:extLst>
              <a:ext uri="{FF2B5EF4-FFF2-40B4-BE49-F238E27FC236}">
                <a16:creationId xmlns:a16="http://schemas.microsoft.com/office/drawing/2014/main" id="{B73B1515-540A-4E76-8392-E9BF69905C1B}"/>
              </a:ext>
            </a:extLst>
          </p:cNvPr>
          <p:cNvSpPr/>
          <p:nvPr/>
        </p:nvSpPr>
        <p:spPr>
          <a:xfrm>
            <a:off x="1313118" y="1924889"/>
            <a:ext cx="3968745" cy="2502732"/>
          </a:xfrm>
          <a:prstGeom prst="cloudCallout">
            <a:avLst>
              <a:gd name="adj1" fmla="val -61956"/>
              <a:gd name="adj2" fmla="val 4842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Can you spot a clue in the picture as to her role in the army?</a:t>
            </a:r>
          </a:p>
        </p:txBody>
      </p:sp>
      <p:sp>
        <p:nvSpPr>
          <p:cNvPr id="5" name="Rectangle: Rounded Corners 4">
            <a:extLst>
              <a:ext uri="{FF2B5EF4-FFF2-40B4-BE49-F238E27FC236}">
                <a16:creationId xmlns:a16="http://schemas.microsoft.com/office/drawing/2014/main" id="{D6C086A8-E44F-48E5-A337-279247771865}"/>
              </a:ext>
            </a:extLst>
          </p:cNvPr>
          <p:cNvSpPr/>
          <p:nvPr/>
        </p:nvSpPr>
        <p:spPr>
          <a:xfrm>
            <a:off x="385975" y="5113421"/>
            <a:ext cx="4053677" cy="137587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Preet helps with training medical staff who look after someone who is injured or ill.</a:t>
            </a:r>
          </a:p>
        </p:txBody>
      </p:sp>
    </p:spTree>
    <p:extLst>
      <p:ext uri="{BB962C8B-B14F-4D97-AF65-F5344CB8AC3E}">
        <p14:creationId xmlns:p14="http://schemas.microsoft.com/office/powerpoint/2010/main" val="192473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reet Chandi: Army Officer and adventurer hoping to ski unsupported across  Antarctica — Dure Magazine">
            <a:extLst>
              <a:ext uri="{FF2B5EF4-FFF2-40B4-BE49-F238E27FC236}">
                <a16:creationId xmlns:a16="http://schemas.microsoft.com/office/drawing/2014/main" id="{410754DB-372D-4D15-9E67-AB8F57B4C7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05" y="247650"/>
            <a:ext cx="4762500" cy="3181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E12F500F-FC7E-4F70-912B-8519CBF71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7595" y="247650"/>
            <a:ext cx="4572000" cy="342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48E67A9-EF64-41B9-B14E-504D9251260F}"/>
              </a:ext>
            </a:extLst>
          </p:cNvPr>
          <p:cNvPicPr>
            <a:picLocks noChangeAspect="1"/>
          </p:cNvPicPr>
          <p:nvPr/>
        </p:nvPicPr>
        <p:blipFill>
          <a:blip r:embed="rId4"/>
          <a:stretch>
            <a:fillRect/>
          </a:stretch>
        </p:blipFill>
        <p:spPr>
          <a:xfrm>
            <a:off x="4287013" y="1959547"/>
            <a:ext cx="3617973" cy="4173145"/>
          </a:xfrm>
          <a:prstGeom prst="rect">
            <a:avLst/>
          </a:prstGeom>
          <a:ln>
            <a:noFill/>
          </a:ln>
          <a:effectLst>
            <a:outerShdw blurRad="292100" dist="139700" dir="2700000" algn="tl" rotWithShape="0">
              <a:srgbClr val="333333">
                <a:alpha val="65000"/>
              </a:srgbClr>
            </a:outerShdw>
          </a:effectLst>
        </p:spPr>
      </p:pic>
      <p:sp>
        <p:nvSpPr>
          <p:cNvPr id="5" name="Rectangle: Rounded Corners 4">
            <a:extLst>
              <a:ext uri="{FF2B5EF4-FFF2-40B4-BE49-F238E27FC236}">
                <a16:creationId xmlns:a16="http://schemas.microsoft.com/office/drawing/2014/main" id="{DC700C3E-49C3-4A77-A5A7-DF4A21698C01}"/>
              </a:ext>
            </a:extLst>
          </p:cNvPr>
          <p:cNvSpPr/>
          <p:nvPr/>
        </p:nvSpPr>
        <p:spPr>
          <a:xfrm>
            <a:off x="385975" y="4415589"/>
            <a:ext cx="4053677" cy="207370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As well as the adventures in her job, Preet pushes her body and mind to do really tough challenges…</a:t>
            </a:r>
          </a:p>
        </p:txBody>
      </p:sp>
      <p:sp>
        <p:nvSpPr>
          <p:cNvPr id="6" name="Rectangle: Rounded Corners 5">
            <a:extLst>
              <a:ext uri="{FF2B5EF4-FFF2-40B4-BE49-F238E27FC236}">
                <a16:creationId xmlns:a16="http://schemas.microsoft.com/office/drawing/2014/main" id="{C3718F5D-0C63-4B16-AE5E-A2BB8F008728}"/>
              </a:ext>
            </a:extLst>
          </p:cNvPr>
          <p:cNvSpPr/>
          <p:nvPr/>
        </p:nvSpPr>
        <p:spPr>
          <a:xfrm>
            <a:off x="7486756" y="4415588"/>
            <a:ext cx="4053677" cy="2194761"/>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…including running 50 mile long marathons, climbing high mountains and trekking in difficult conditions.</a:t>
            </a:r>
          </a:p>
        </p:txBody>
      </p:sp>
    </p:spTree>
    <p:extLst>
      <p:ext uri="{BB962C8B-B14F-4D97-AF65-F5344CB8AC3E}">
        <p14:creationId xmlns:p14="http://schemas.microsoft.com/office/powerpoint/2010/main" val="350647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ere is Antarctica? on world map">
            <a:extLst>
              <a:ext uri="{FF2B5EF4-FFF2-40B4-BE49-F238E27FC236}">
                <a16:creationId xmlns:a16="http://schemas.microsoft.com/office/drawing/2014/main" id="{D33C6FB1-6099-4211-8200-5C621E2663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700" y="427121"/>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0001FFF8-6258-4A4D-ACE6-D57B2A5D8599}"/>
              </a:ext>
            </a:extLst>
          </p:cNvPr>
          <p:cNvSpPr/>
          <p:nvPr/>
        </p:nvSpPr>
        <p:spPr>
          <a:xfrm>
            <a:off x="361912" y="156409"/>
            <a:ext cx="4318372" cy="223787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Preet’s latest adventure involves her travelling 20,000 miles from her home in the UK to Antarctica, which is right at the bottom of our planet.</a:t>
            </a:r>
          </a:p>
        </p:txBody>
      </p:sp>
      <p:pic>
        <p:nvPicPr>
          <p:cNvPr id="5" name="Picture 2" descr="Antarctica Globe 3D Render Planet Earth DOF Digital Art by Frank Ramspott">
            <a:extLst>
              <a:ext uri="{FF2B5EF4-FFF2-40B4-BE49-F238E27FC236}">
                <a16:creationId xmlns:a16="http://schemas.microsoft.com/office/drawing/2014/main" id="{908EA1A3-DF19-4C47-A00C-A9435294F4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599" y="2923674"/>
            <a:ext cx="3689685" cy="3689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27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ow much do you know about Antarctica?">
            <a:extLst>
              <a:ext uri="{FF2B5EF4-FFF2-40B4-BE49-F238E27FC236}">
                <a16:creationId xmlns:a16="http://schemas.microsoft.com/office/drawing/2014/main" id="{C3BE9275-1A92-436E-B91A-C994657095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3965" y="517356"/>
            <a:ext cx="8953500" cy="5991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76F439F9-45EE-4015-8868-03AB1FD008A6}"/>
              </a:ext>
            </a:extLst>
          </p:cNvPr>
          <p:cNvSpPr/>
          <p:nvPr/>
        </p:nvSpPr>
        <p:spPr>
          <a:xfrm>
            <a:off x="337849" y="349419"/>
            <a:ext cx="3103183" cy="383933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Antarctica is a beautiful place.  No humans live there permanently.  It has huge mountains covered in snow, giant sheets of ice and is home </a:t>
            </a:r>
            <a:r>
              <a:rPr lang="en-GB" sz="2400">
                <a:solidFill>
                  <a:sysClr val="windowText" lastClr="000000"/>
                </a:solidFill>
              </a:rPr>
              <a:t>to penguins, seals </a:t>
            </a:r>
            <a:r>
              <a:rPr lang="en-GB" sz="2400" dirty="0">
                <a:solidFill>
                  <a:sysClr val="windowText" lastClr="000000"/>
                </a:solidFill>
              </a:rPr>
              <a:t>and whales</a:t>
            </a:r>
          </a:p>
        </p:txBody>
      </p:sp>
      <p:pic>
        <p:nvPicPr>
          <p:cNvPr id="2054" name="Picture 6" descr="Antarctica Wildlife | Hurtigruten Expeditions">
            <a:extLst>
              <a:ext uri="{FF2B5EF4-FFF2-40B4-BE49-F238E27FC236}">
                <a16:creationId xmlns:a16="http://schemas.microsoft.com/office/drawing/2014/main" id="{3C16CFA7-F284-468D-8DBB-93BB0F1B6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925" y="4524628"/>
            <a:ext cx="4612105" cy="18160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40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handi trained in Greenland in 2020.">
            <a:extLst>
              <a:ext uri="{FF2B5EF4-FFF2-40B4-BE49-F238E27FC236}">
                <a16:creationId xmlns:a16="http://schemas.microsoft.com/office/drawing/2014/main" id="{F5466416-F458-4B89-B8EF-4AAEA9CC6F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816" y="1415966"/>
            <a:ext cx="8831251" cy="49728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842E633-E0FB-4733-893B-137264DE69A6}"/>
              </a:ext>
            </a:extLst>
          </p:cNvPr>
          <p:cNvSpPr/>
          <p:nvPr/>
        </p:nvSpPr>
        <p:spPr>
          <a:xfrm>
            <a:off x="8892302" y="192503"/>
            <a:ext cx="3103183" cy="445168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Preet is walking 700 miles on her own to reach the South Pole and as far as she can get by 22 January 2023. She is carrying everything she needs in a pulk (sled) named Simran, after her niece.</a:t>
            </a:r>
          </a:p>
        </p:txBody>
      </p:sp>
      <p:sp>
        <p:nvSpPr>
          <p:cNvPr id="6" name="Thought Bubble: Cloud 5">
            <a:extLst>
              <a:ext uri="{FF2B5EF4-FFF2-40B4-BE49-F238E27FC236}">
                <a16:creationId xmlns:a16="http://schemas.microsoft.com/office/drawing/2014/main" id="{7E65C5AF-3E9D-42BC-8B6A-59D3B4CE6190}"/>
              </a:ext>
            </a:extLst>
          </p:cNvPr>
          <p:cNvSpPr/>
          <p:nvPr/>
        </p:nvSpPr>
        <p:spPr>
          <a:xfrm>
            <a:off x="8063929" y="2418346"/>
            <a:ext cx="3793995" cy="2947737"/>
          </a:xfrm>
          <a:prstGeom prst="cloudCallout">
            <a:avLst>
              <a:gd name="adj1" fmla="val -61956"/>
              <a:gd name="adj2" fmla="val 4842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What challenges do you think Preet is facing, especially being completely on her own?</a:t>
            </a:r>
          </a:p>
        </p:txBody>
      </p:sp>
    </p:spTree>
    <p:extLst>
      <p:ext uri="{BB962C8B-B14F-4D97-AF65-F5344CB8AC3E}">
        <p14:creationId xmlns:p14="http://schemas.microsoft.com/office/powerpoint/2010/main" val="232909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13568</TotalTime>
  <Words>1084</Words>
  <Application>Microsoft Office PowerPoint</Application>
  <PresentationFormat>Widescreen</PresentationFormat>
  <Paragraphs>75</Paragraphs>
  <Slides>22</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Karla</vt:lpstr>
      <vt:lpstr>Office Theme</vt:lpstr>
      <vt:lpstr>PowerPoint Presentation</vt:lpstr>
      <vt:lpstr>Preet Chandi – first South Asian woman to walk solo to the South Pole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Lane</dc:creator>
  <cp:lastModifiedBy>Melissa Lane</cp:lastModifiedBy>
  <cp:revision>128</cp:revision>
  <dcterms:created xsi:type="dcterms:W3CDTF">2020-03-03T10:57:35Z</dcterms:created>
  <dcterms:modified xsi:type="dcterms:W3CDTF">2023-01-10T16:59:45Z</dcterms:modified>
</cp:coreProperties>
</file>