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66" r:id="rId2"/>
    <p:sldId id="283" r:id="rId3"/>
    <p:sldId id="312" r:id="rId4"/>
    <p:sldId id="320" r:id="rId5"/>
    <p:sldId id="321" r:id="rId6"/>
    <p:sldId id="323" r:id="rId7"/>
    <p:sldId id="322" r:id="rId8"/>
    <p:sldId id="324" r:id="rId9"/>
    <p:sldId id="325" r:id="rId10"/>
    <p:sldId id="326" r:id="rId11"/>
    <p:sldId id="328" r:id="rId12"/>
    <p:sldId id="329" r:id="rId13"/>
    <p:sldId id="330" r:id="rId14"/>
    <p:sldId id="331" r:id="rId15"/>
    <p:sldId id="332" r:id="rId16"/>
    <p:sldId id="333" r:id="rId17"/>
    <p:sldId id="335" r:id="rId18"/>
    <p:sldId id="336" r:id="rId19"/>
    <p:sldId id="327" r:id="rId20"/>
    <p:sldId id="337" r:id="rId21"/>
    <p:sldId id="367"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786" autoAdjust="0"/>
    <p:restoredTop sz="94660"/>
  </p:normalViewPr>
  <p:slideViewPr>
    <p:cSldViewPr snapToGrid="0">
      <p:cViewPr varScale="1">
        <p:scale>
          <a:sx n="67" d="100"/>
          <a:sy n="67" d="100"/>
        </p:scale>
        <p:origin x="652"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9DE8AD-F6DE-4D8E-8CFA-B5B78F89888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1AD8D482-1D73-40C2-8DA4-CC6965E04E1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F48B57B0-2FF9-4DE0-9FB8-7A647F32BE82}"/>
              </a:ext>
            </a:extLst>
          </p:cNvPr>
          <p:cNvSpPr>
            <a:spLocks noGrp="1"/>
          </p:cNvSpPr>
          <p:nvPr>
            <p:ph type="dt" sz="half" idx="10"/>
          </p:nvPr>
        </p:nvSpPr>
        <p:spPr/>
        <p:txBody>
          <a:bodyPr/>
          <a:lstStyle/>
          <a:p>
            <a:fld id="{C2E2EA63-3505-4D1C-99F5-F69C47829742}" type="datetimeFigureOut">
              <a:rPr lang="en-GB" smtClean="0"/>
              <a:t>28/04/2021</a:t>
            </a:fld>
            <a:endParaRPr lang="en-GB"/>
          </a:p>
        </p:txBody>
      </p:sp>
      <p:sp>
        <p:nvSpPr>
          <p:cNvPr id="5" name="Footer Placeholder 4">
            <a:extLst>
              <a:ext uri="{FF2B5EF4-FFF2-40B4-BE49-F238E27FC236}">
                <a16:creationId xmlns:a16="http://schemas.microsoft.com/office/drawing/2014/main" id="{2BB38C34-A395-4D1B-AC9E-CCC22B231AF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9B55500-3D60-4CE7-BE23-366733447B42}"/>
              </a:ext>
            </a:extLst>
          </p:cNvPr>
          <p:cNvSpPr>
            <a:spLocks noGrp="1"/>
          </p:cNvSpPr>
          <p:nvPr>
            <p:ph type="sldNum" sz="quarter" idx="12"/>
          </p:nvPr>
        </p:nvSpPr>
        <p:spPr/>
        <p:txBody>
          <a:bodyPr/>
          <a:lstStyle/>
          <a:p>
            <a:fld id="{64DE5CF9-5E1D-4855-B8E4-73B796C14D36}" type="slidenum">
              <a:rPr lang="en-GB" smtClean="0"/>
              <a:t>‹#›</a:t>
            </a:fld>
            <a:endParaRPr lang="en-GB"/>
          </a:p>
        </p:txBody>
      </p:sp>
    </p:spTree>
    <p:extLst>
      <p:ext uri="{BB962C8B-B14F-4D97-AF65-F5344CB8AC3E}">
        <p14:creationId xmlns:p14="http://schemas.microsoft.com/office/powerpoint/2010/main" val="21471123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59C444-EBE6-4986-A12D-F75F9F55B7A1}"/>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EDD96E9-5D0F-4073-85E4-D5B3E4944CB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81857A8-466E-4D20-8E6A-CE6896CCE3C9}"/>
              </a:ext>
            </a:extLst>
          </p:cNvPr>
          <p:cNvSpPr>
            <a:spLocks noGrp="1"/>
          </p:cNvSpPr>
          <p:nvPr>
            <p:ph type="dt" sz="half" idx="10"/>
          </p:nvPr>
        </p:nvSpPr>
        <p:spPr/>
        <p:txBody>
          <a:bodyPr/>
          <a:lstStyle/>
          <a:p>
            <a:fld id="{C2E2EA63-3505-4D1C-99F5-F69C47829742}" type="datetimeFigureOut">
              <a:rPr lang="en-GB" smtClean="0"/>
              <a:t>28/04/2021</a:t>
            </a:fld>
            <a:endParaRPr lang="en-GB"/>
          </a:p>
        </p:txBody>
      </p:sp>
      <p:sp>
        <p:nvSpPr>
          <p:cNvPr id="5" name="Footer Placeholder 4">
            <a:extLst>
              <a:ext uri="{FF2B5EF4-FFF2-40B4-BE49-F238E27FC236}">
                <a16:creationId xmlns:a16="http://schemas.microsoft.com/office/drawing/2014/main" id="{DAA8E862-04D2-4DB3-B9B4-4E708D71CC1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3D1D80D-D5FF-4A6C-99B9-9F0BB74B2B6A}"/>
              </a:ext>
            </a:extLst>
          </p:cNvPr>
          <p:cNvSpPr>
            <a:spLocks noGrp="1"/>
          </p:cNvSpPr>
          <p:nvPr>
            <p:ph type="sldNum" sz="quarter" idx="12"/>
          </p:nvPr>
        </p:nvSpPr>
        <p:spPr/>
        <p:txBody>
          <a:bodyPr/>
          <a:lstStyle/>
          <a:p>
            <a:fld id="{64DE5CF9-5E1D-4855-B8E4-73B796C14D36}" type="slidenum">
              <a:rPr lang="en-GB" smtClean="0"/>
              <a:t>‹#›</a:t>
            </a:fld>
            <a:endParaRPr lang="en-GB"/>
          </a:p>
        </p:txBody>
      </p:sp>
    </p:spTree>
    <p:extLst>
      <p:ext uri="{BB962C8B-B14F-4D97-AF65-F5344CB8AC3E}">
        <p14:creationId xmlns:p14="http://schemas.microsoft.com/office/powerpoint/2010/main" val="24816953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84AD7C2-20C2-41EA-92F4-AA7A76E27951}"/>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00EF949-349A-4E3D-8ED2-6178917875A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BE6B97B-8AD9-4CA6-8924-84ED48E1FC02}"/>
              </a:ext>
            </a:extLst>
          </p:cNvPr>
          <p:cNvSpPr>
            <a:spLocks noGrp="1"/>
          </p:cNvSpPr>
          <p:nvPr>
            <p:ph type="dt" sz="half" idx="10"/>
          </p:nvPr>
        </p:nvSpPr>
        <p:spPr/>
        <p:txBody>
          <a:bodyPr/>
          <a:lstStyle/>
          <a:p>
            <a:fld id="{C2E2EA63-3505-4D1C-99F5-F69C47829742}" type="datetimeFigureOut">
              <a:rPr lang="en-GB" smtClean="0"/>
              <a:t>28/04/2021</a:t>
            </a:fld>
            <a:endParaRPr lang="en-GB"/>
          </a:p>
        </p:txBody>
      </p:sp>
      <p:sp>
        <p:nvSpPr>
          <p:cNvPr id="5" name="Footer Placeholder 4">
            <a:extLst>
              <a:ext uri="{FF2B5EF4-FFF2-40B4-BE49-F238E27FC236}">
                <a16:creationId xmlns:a16="http://schemas.microsoft.com/office/drawing/2014/main" id="{A709CF28-2749-4A35-A8B6-C9A0709B54A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81487CD-3EA7-425C-ABBB-14579C27132B}"/>
              </a:ext>
            </a:extLst>
          </p:cNvPr>
          <p:cNvSpPr>
            <a:spLocks noGrp="1"/>
          </p:cNvSpPr>
          <p:nvPr>
            <p:ph type="sldNum" sz="quarter" idx="12"/>
          </p:nvPr>
        </p:nvSpPr>
        <p:spPr/>
        <p:txBody>
          <a:bodyPr/>
          <a:lstStyle/>
          <a:p>
            <a:fld id="{64DE5CF9-5E1D-4855-B8E4-73B796C14D36}" type="slidenum">
              <a:rPr lang="en-GB" smtClean="0"/>
              <a:t>‹#›</a:t>
            </a:fld>
            <a:endParaRPr lang="en-GB"/>
          </a:p>
        </p:txBody>
      </p:sp>
    </p:spTree>
    <p:extLst>
      <p:ext uri="{BB962C8B-B14F-4D97-AF65-F5344CB8AC3E}">
        <p14:creationId xmlns:p14="http://schemas.microsoft.com/office/powerpoint/2010/main" val="33568653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01CB9F-1F86-46A6-9C7F-A3425956B83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5E3A21D-7046-4E11-A4A2-D239F889F51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2D442F3-C7EB-412A-A07C-B4F2798B6A69}"/>
              </a:ext>
            </a:extLst>
          </p:cNvPr>
          <p:cNvSpPr>
            <a:spLocks noGrp="1"/>
          </p:cNvSpPr>
          <p:nvPr>
            <p:ph type="dt" sz="half" idx="10"/>
          </p:nvPr>
        </p:nvSpPr>
        <p:spPr/>
        <p:txBody>
          <a:bodyPr/>
          <a:lstStyle/>
          <a:p>
            <a:fld id="{C2E2EA63-3505-4D1C-99F5-F69C47829742}" type="datetimeFigureOut">
              <a:rPr lang="en-GB" smtClean="0"/>
              <a:t>28/04/2021</a:t>
            </a:fld>
            <a:endParaRPr lang="en-GB"/>
          </a:p>
        </p:txBody>
      </p:sp>
      <p:sp>
        <p:nvSpPr>
          <p:cNvPr id="5" name="Footer Placeholder 4">
            <a:extLst>
              <a:ext uri="{FF2B5EF4-FFF2-40B4-BE49-F238E27FC236}">
                <a16:creationId xmlns:a16="http://schemas.microsoft.com/office/drawing/2014/main" id="{6AF848E3-2243-4122-9692-5BF11B30A0F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6B29CAE-D6CD-40AB-8B6D-1F7D8A197DB1}"/>
              </a:ext>
            </a:extLst>
          </p:cNvPr>
          <p:cNvSpPr>
            <a:spLocks noGrp="1"/>
          </p:cNvSpPr>
          <p:nvPr>
            <p:ph type="sldNum" sz="quarter" idx="12"/>
          </p:nvPr>
        </p:nvSpPr>
        <p:spPr/>
        <p:txBody>
          <a:bodyPr/>
          <a:lstStyle/>
          <a:p>
            <a:fld id="{64DE5CF9-5E1D-4855-B8E4-73B796C14D36}" type="slidenum">
              <a:rPr lang="en-GB" smtClean="0"/>
              <a:t>‹#›</a:t>
            </a:fld>
            <a:endParaRPr lang="en-GB"/>
          </a:p>
        </p:txBody>
      </p:sp>
    </p:spTree>
    <p:extLst>
      <p:ext uri="{BB962C8B-B14F-4D97-AF65-F5344CB8AC3E}">
        <p14:creationId xmlns:p14="http://schemas.microsoft.com/office/powerpoint/2010/main" val="5584378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5C121E-1ADE-4472-AB36-56476B2DD2C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BB31C9C7-006E-4CBF-BEDC-535DBE73A20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3BFA6A1-C382-4A31-AB4B-64E5B130C15D}"/>
              </a:ext>
            </a:extLst>
          </p:cNvPr>
          <p:cNvSpPr>
            <a:spLocks noGrp="1"/>
          </p:cNvSpPr>
          <p:nvPr>
            <p:ph type="dt" sz="half" idx="10"/>
          </p:nvPr>
        </p:nvSpPr>
        <p:spPr/>
        <p:txBody>
          <a:bodyPr/>
          <a:lstStyle/>
          <a:p>
            <a:fld id="{C2E2EA63-3505-4D1C-99F5-F69C47829742}" type="datetimeFigureOut">
              <a:rPr lang="en-GB" smtClean="0"/>
              <a:t>28/04/2021</a:t>
            </a:fld>
            <a:endParaRPr lang="en-GB"/>
          </a:p>
        </p:txBody>
      </p:sp>
      <p:sp>
        <p:nvSpPr>
          <p:cNvPr id="5" name="Footer Placeholder 4">
            <a:extLst>
              <a:ext uri="{FF2B5EF4-FFF2-40B4-BE49-F238E27FC236}">
                <a16:creationId xmlns:a16="http://schemas.microsoft.com/office/drawing/2014/main" id="{0D64DC89-77F3-462A-807F-D8F2825F927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33C0005-4962-4D4B-BA03-72B96DB16310}"/>
              </a:ext>
            </a:extLst>
          </p:cNvPr>
          <p:cNvSpPr>
            <a:spLocks noGrp="1"/>
          </p:cNvSpPr>
          <p:nvPr>
            <p:ph type="sldNum" sz="quarter" idx="12"/>
          </p:nvPr>
        </p:nvSpPr>
        <p:spPr/>
        <p:txBody>
          <a:bodyPr/>
          <a:lstStyle/>
          <a:p>
            <a:fld id="{64DE5CF9-5E1D-4855-B8E4-73B796C14D36}" type="slidenum">
              <a:rPr lang="en-GB" smtClean="0"/>
              <a:t>‹#›</a:t>
            </a:fld>
            <a:endParaRPr lang="en-GB"/>
          </a:p>
        </p:txBody>
      </p:sp>
    </p:spTree>
    <p:extLst>
      <p:ext uri="{BB962C8B-B14F-4D97-AF65-F5344CB8AC3E}">
        <p14:creationId xmlns:p14="http://schemas.microsoft.com/office/powerpoint/2010/main" val="498027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652FF5-5A22-4211-AA36-007A10F5E12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A02951E-E1F5-4F62-AFE5-062D5D509E8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4191A91A-67F3-4566-B40C-0A2DA8073F6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3504D504-B4EE-4E0A-AC8C-E3F5CD3B153A}"/>
              </a:ext>
            </a:extLst>
          </p:cNvPr>
          <p:cNvSpPr>
            <a:spLocks noGrp="1"/>
          </p:cNvSpPr>
          <p:nvPr>
            <p:ph type="dt" sz="half" idx="10"/>
          </p:nvPr>
        </p:nvSpPr>
        <p:spPr/>
        <p:txBody>
          <a:bodyPr/>
          <a:lstStyle/>
          <a:p>
            <a:fld id="{C2E2EA63-3505-4D1C-99F5-F69C47829742}" type="datetimeFigureOut">
              <a:rPr lang="en-GB" smtClean="0"/>
              <a:t>28/04/2021</a:t>
            </a:fld>
            <a:endParaRPr lang="en-GB"/>
          </a:p>
        </p:txBody>
      </p:sp>
      <p:sp>
        <p:nvSpPr>
          <p:cNvPr id="6" name="Footer Placeholder 5">
            <a:extLst>
              <a:ext uri="{FF2B5EF4-FFF2-40B4-BE49-F238E27FC236}">
                <a16:creationId xmlns:a16="http://schemas.microsoft.com/office/drawing/2014/main" id="{6D1697B1-CF06-4193-9A70-14C2C279C60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2DFC8AC-FC42-4BAD-8803-DB032065B114}"/>
              </a:ext>
            </a:extLst>
          </p:cNvPr>
          <p:cNvSpPr>
            <a:spLocks noGrp="1"/>
          </p:cNvSpPr>
          <p:nvPr>
            <p:ph type="sldNum" sz="quarter" idx="12"/>
          </p:nvPr>
        </p:nvSpPr>
        <p:spPr/>
        <p:txBody>
          <a:bodyPr/>
          <a:lstStyle/>
          <a:p>
            <a:fld id="{64DE5CF9-5E1D-4855-B8E4-73B796C14D36}" type="slidenum">
              <a:rPr lang="en-GB" smtClean="0"/>
              <a:t>‹#›</a:t>
            </a:fld>
            <a:endParaRPr lang="en-GB"/>
          </a:p>
        </p:txBody>
      </p:sp>
    </p:spTree>
    <p:extLst>
      <p:ext uri="{BB962C8B-B14F-4D97-AF65-F5344CB8AC3E}">
        <p14:creationId xmlns:p14="http://schemas.microsoft.com/office/powerpoint/2010/main" val="25589313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47559C-3664-4047-8ED5-AC7D48B351F1}"/>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AF0BD91-79E9-44CA-BE90-B5C87AC780C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2D953A4-CB98-4659-8A07-3FE3C2BF71A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1FFBF892-3C9D-4BBF-8F85-8E067CC4612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B3D6167-BE3F-468B-A45A-8C815795557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389365F7-E276-4DA0-9D66-4780ED66777A}"/>
              </a:ext>
            </a:extLst>
          </p:cNvPr>
          <p:cNvSpPr>
            <a:spLocks noGrp="1"/>
          </p:cNvSpPr>
          <p:nvPr>
            <p:ph type="dt" sz="half" idx="10"/>
          </p:nvPr>
        </p:nvSpPr>
        <p:spPr/>
        <p:txBody>
          <a:bodyPr/>
          <a:lstStyle/>
          <a:p>
            <a:fld id="{C2E2EA63-3505-4D1C-99F5-F69C47829742}" type="datetimeFigureOut">
              <a:rPr lang="en-GB" smtClean="0"/>
              <a:t>28/04/2021</a:t>
            </a:fld>
            <a:endParaRPr lang="en-GB"/>
          </a:p>
        </p:txBody>
      </p:sp>
      <p:sp>
        <p:nvSpPr>
          <p:cNvPr id="8" name="Footer Placeholder 7">
            <a:extLst>
              <a:ext uri="{FF2B5EF4-FFF2-40B4-BE49-F238E27FC236}">
                <a16:creationId xmlns:a16="http://schemas.microsoft.com/office/drawing/2014/main" id="{F1841A51-9E8F-49CC-8D8A-D697A964B700}"/>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A1C5107A-7D5C-45DF-9CD6-B9EF702D4A60}"/>
              </a:ext>
            </a:extLst>
          </p:cNvPr>
          <p:cNvSpPr>
            <a:spLocks noGrp="1"/>
          </p:cNvSpPr>
          <p:nvPr>
            <p:ph type="sldNum" sz="quarter" idx="12"/>
          </p:nvPr>
        </p:nvSpPr>
        <p:spPr/>
        <p:txBody>
          <a:bodyPr/>
          <a:lstStyle/>
          <a:p>
            <a:fld id="{64DE5CF9-5E1D-4855-B8E4-73B796C14D36}" type="slidenum">
              <a:rPr lang="en-GB" smtClean="0"/>
              <a:t>‹#›</a:t>
            </a:fld>
            <a:endParaRPr lang="en-GB"/>
          </a:p>
        </p:txBody>
      </p:sp>
    </p:spTree>
    <p:extLst>
      <p:ext uri="{BB962C8B-B14F-4D97-AF65-F5344CB8AC3E}">
        <p14:creationId xmlns:p14="http://schemas.microsoft.com/office/powerpoint/2010/main" val="21254845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EF2715-0BE0-4079-84C2-CC2A692AAB00}"/>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85564398-4096-4401-ADAD-2AC4646D4DFD}"/>
              </a:ext>
            </a:extLst>
          </p:cNvPr>
          <p:cNvSpPr>
            <a:spLocks noGrp="1"/>
          </p:cNvSpPr>
          <p:nvPr>
            <p:ph type="dt" sz="half" idx="10"/>
          </p:nvPr>
        </p:nvSpPr>
        <p:spPr/>
        <p:txBody>
          <a:bodyPr/>
          <a:lstStyle/>
          <a:p>
            <a:fld id="{C2E2EA63-3505-4D1C-99F5-F69C47829742}" type="datetimeFigureOut">
              <a:rPr lang="en-GB" smtClean="0"/>
              <a:t>28/04/2021</a:t>
            </a:fld>
            <a:endParaRPr lang="en-GB"/>
          </a:p>
        </p:txBody>
      </p:sp>
      <p:sp>
        <p:nvSpPr>
          <p:cNvPr id="4" name="Footer Placeholder 3">
            <a:extLst>
              <a:ext uri="{FF2B5EF4-FFF2-40B4-BE49-F238E27FC236}">
                <a16:creationId xmlns:a16="http://schemas.microsoft.com/office/drawing/2014/main" id="{F4496B9E-2D7C-4334-8F2C-C6899B310DCF}"/>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39D9B879-3E86-4726-B610-97D2E856151B}"/>
              </a:ext>
            </a:extLst>
          </p:cNvPr>
          <p:cNvSpPr>
            <a:spLocks noGrp="1"/>
          </p:cNvSpPr>
          <p:nvPr>
            <p:ph type="sldNum" sz="quarter" idx="12"/>
          </p:nvPr>
        </p:nvSpPr>
        <p:spPr/>
        <p:txBody>
          <a:bodyPr/>
          <a:lstStyle/>
          <a:p>
            <a:fld id="{64DE5CF9-5E1D-4855-B8E4-73B796C14D36}" type="slidenum">
              <a:rPr lang="en-GB" smtClean="0"/>
              <a:t>‹#›</a:t>
            </a:fld>
            <a:endParaRPr lang="en-GB"/>
          </a:p>
        </p:txBody>
      </p:sp>
    </p:spTree>
    <p:extLst>
      <p:ext uri="{BB962C8B-B14F-4D97-AF65-F5344CB8AC3E}">
        <p14:creationId xmlns:p14="http://schemas.microsoft.com/office/powerpoint/2010/main" val="15491652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E96624E-5406-48B7-859B-BA54C0173B68}"/>
              </a:ext>
            </a:extLst>
          </p:cNvPr>
          <p:cNvSpPr>
            <a:spLocks noGrp="1"/>
          </p:cNvSpPr>
          <p:nvPr>
            <p:ph type="dt" sz="half" idx="10"/>
          </p:nvPr>
        </p:nvSpPr>
        <p:spPr/>
        <p:txBody>
          <a:bodyPr/>
          <a:lstStyle/>
          <a:p>
            <a:fld id="{C2E2EA63-3505-4D1C-99F5-F69C47829742}" type="datetimeFigureOut">
              <a:rPr lang="en-GB" smtClean="0"/>
              <a:t>28/04/2021</a:t>
            </a:fld>
            <a:endParaRPr lang="en-GB"/>
          </a:p>
        </p:txBody>
      </p:sp>
      <p:sp>
        <p:nvSpPr>
          <p:cNvPr id="3" name="Footer Placeholder 2">
            <a:extLst>
              <a:ext uri="{FF2B5EF4-FFF2-40B4-BE49-F238E27FC236}">
                <a16:creationId xmlns:a16="http://schemas.microsoft.com/office/drawing/2014/main" id="{F0295D57-439C-4627-83BD-A96BAEE638D5}"/>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3C7EF095-455A-42D2-BE97-85287ED5C4AD}"/>
              </a:ext>
            </a:extLst>
          </p:cNvPr>
          <p:cNvSpPr>
            <a:spLocks noGrp="1"/>
          </p:cNvSpPr>
          <p:nvPr>
            <p:ph type="sldNum" sz="quarter" idx="12"/>
          </p:nvPr>
        </p:nvSpPr>
        <p:spPr/>
        <p:txBody>
          <a:bodyPr/>
          <a:lstStyle/>
          <a:p>
            <a:fld id="{64DE5CF9-5E1D-4855-B8E4-73B796C14D36}" type="slidenum">
              <a:rPr lang="en-GB" smtClean="0"/>
              <a:t>‹#›</a:t>
            </a:fld>
            <a:endParaRPr lang="en-GB"/>
          </a:p>
        </p:txBody>
      </p:sp>
    </p:spTree>
    <p:extLst>
      <p:ext uri="{BB962C8B-B14F-4D97-AF65-F5344CB8AC3E}">
        <p14:creationId xmlns:p14="http://schemas.microsoft.com/office/powerpoint/2010/main" val="15560185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9345FE-4D78-4D3A-A0DC-A9A48AF49C8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7F072A45-5F32-45D3-943F-FF0D250E9BA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343D6C9D-FA98-4FDC-B720-EC3B8756821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D1507B8-E00C-42CF-BDB8-60E6AEE86402}"/>
              </a:ext>
            </a:extLst>
          </p:cNvPr>
          <p:cNvSpPr>
            <a:spLocks noGrp="1"/>
          </p:cNvSpPr>
          <p:nvPr>
            <p:ph type="dt" sz="half" idx="10"/>
          </p:nvPr>
        </p:nvSpPr>
        <p:spPr/>
        <p:txBody>
          <a:bodyPr/>
          <a:lstStyle/>
          <a:p>
            <a:fld id="{C2E2EA63-3505-4D1C-99F5-F69C47829742}" type="datetimeFigureOut">
              <a:rPr lang="en-GB" smtClean="0"/>
              <a:t>28/04/2021</a:t>
            </a:fld>
            <a:endParaRPr lang="en-GB"/>
          </a:p>
        </p:txBody>
      </p:sp>
      <p:sp>
        <p:nvSpPr>
          <p:cNvPr id="6" name="Footer Placeholder 5">
            <a:extLst>
              <a:ext uri="{FF2B5EF4-FFF2-40B4-BE49-F238E27FC236}">
                <a16:creationId xmlns:a16="http://schemas.microsoft.com/office/drawing/2014/main" id="{23BDF623-1155-415B-B18E-328EE36E819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5B5CB2F-E091-429A-B718-11482711450C}"/>
              </a:ext>
            </a:extLst>
          </p:cNvPr>
          <p:cNvSpPr>
            <a:spLocks noGrp="1"/>
          </p:cNvSpPr>
          <p:nvPr>
            <p:ph type="sldNum" sz="quarter" idx="12"/>
          </p:nvPr>
        </p:nvSpPr>
        <p:spPr/>
        <p:txBody>
          <a:bodyPr/>
          <a:lstStyle/>
          <a:p>
            <a:fld id="{64DE5CF9-5E1D-4855-B8E4-73B796C14D36}" type="slidenum">
              <a:rPr lang="en-GB" smtClean="0"/>
              <a:t>‹#›</a:t>
            </a:fld>
            <a:endParaRPr lang="en-GB"/>
          </a:p>
        </p:txBody>
      </p:sp>
    </p:spTree>
    <p:extLst>
      <p:ext uri="{BB962C8B-B14F-4D97-AF65-F5344CB8AC3E}">
        <p14:creationId xmlns:p14="http://schemas.microsoft.com/office/powerpoint/2010/main" val="2626736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3FFCF8-494D-400B-AA29-D1DD4047C0D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150CBA7F-840B-4C3D-9008-2DF8C8792A9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797C5E60-467F-4933-B17F-085A91EF49D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3B2B15C-6E9A-4678-9FA2-3EDD1718CA55}"/>
              </a:ext>
            </a:extLst>
          </p:cNvPr>
          <p:cNvSpPr>
            <a:spLocks noGrp="1"/>
          </p:cNvSpPr>
          <p:nvPr>
            <p:ph type="dt" sz="half" idx="10"/>
          </p:nvPr>
        </p:nvSpPr>
        <p:spPr/>
        <p:txBody>
          <a:bodyPr/>
          <a:lstStyle/>
          <a:p>
            <a:fld id="{C2E2EA63-3505-4D1C-99F5-F69C47829742}" type="datetimeFigureOut">
              <a:rPr lang="en-GB" smtClean="0"/>
              <a:t>28/04/2021</a:t>
            </a:fld>
            <a:endParaRPr lang="en-GB"/>
          </a:p>
        </p:txBody>
      </p:sp>
      <p:sp>
        <p:nvSpPr>
          <p:cNvPr id="6" name="Footer Placeholder 5">
            <a:extLst>
              <a:ext uri="{FF2B5EF4-FFF2-40B4-BE49-F238E27FC236}">
                <a16:creationId xmlns:a16="http://schemas.microsoft.com/office/drawing/2014/main" id="{946D45FC-8EEE-4384-AB4C-8B3ADA362B7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93A1EB8-462E-4F97-A781-D3C85BF21326}"/>
              </a:ext>
            </a:extLst>
          </p:cNvPr>
          <p:cNvSpPr>
            <a:spLocks noGrp="1"/>
          </p:cNvSpPr>
          <p:nvPr>
            <p:ph type="sldNum" sz="quarter" idx="12"/>
          </p:nvPr>
        </p:nvSpPr>
        <p:spPr/>
        <p:txBody>
          <a:bodyPr/>
          <a:lstStyle/>
          <a:p>
            <a:fld id="{64DE5CF9-5E1D-4855-B8E4-73B796C14D36}" type="slidenum">
              <a:rPr lang="en-GB" smtClean="0"/>
              <a:t>‹#›</a:t>
            </a:fld>
            <a:endParaRPr lang="en-GB"/>
          </a:p>
        </p:txBody>
      </p:sp>
    </p:spTree>
    <p:extLst>
      <p:ext uri="{BB962C8B-B14F-4D97-AF65-F5344CB8AC3E}">
        <p14:creationId xmlns:p14="http://schemas.microsoft.com/office/powerpoint/2010/main" val="9958023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6D43A84-49FE-448D-8423-543F392DD1D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E780D7A-65C8-4C7D-8F34-E749A0DADAA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3027B15-0106-4002-85EC-8939B7984CA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2E2EA63-3505-4D1C-99F5-F69C47829742}" type="datetimeFigureOut">
              <a:rPr lang="en-GB" smtClean="0"/>
              <a:t>28/04/2021</a:t>
            </a:fld>
            <a:endParaRPr lang="en-GB"/>
          </a:p>
        </p:txBody>
      </p:sp>
      <p:sp>
        <p:nvSpPr>
          <p:cNvPr id="5" name="Footer Placeholder 4">
            <a:extLst>
              <a:ext uri="{FF2B5EF4-FFF2-40B4-BE49-F238E27FC236}">
                <a16:creationId xmlns:a16="http://schemas.microsoft.com/office/drawing/2014/main" id="{E99755A0-067C-4561-A538-9AA71437AB2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1D49CD86-EC43-4C48-B41D-3985AD8AB03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4DE5CF9-5E1D-4855-B8E4-73B796C14D36}" type="slidenum">
              <a:rPr lang="en-GB" smtClean="0"/>
              <a:t>‹#›</a:t>
            </a:fld>
            <a:endParaRPr lang="en-GB"/>
          </a:p>
        </p:txBody>
      </p:sp>
    </p:spTree>
    <p:extLst>
      <p:ext uri="{BB962C8B-B14F-4D97-AF65-F5344CB8AC3E}">
        <p14:creationId xmlns:p14="http://schemas.microsoft.com/office/powerpoint/2010/main" val="4541028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hyperlink" Target="https://www.youtube.com/watch?v=2o0iF7fnsDw&amp;ab_channel=NowYouKnowAbout" TargetMode="Externa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4.jpeg"/><Relationship Id="rId7" Type="http://schemas.openxmlformats.org/officeDocument/2006/relationships/image" Target="../media/image28.jpeg"/><Relationship Id="rId2" Type="http://schemas.openxmlformats.org/officeDocument/2006/relationships/image" Target="../media/image23.jpeg"/><Relationship Id="rId1" Type="http://schemas.openxmlformats.org/officeDocument/2006/relationships/slideLayout" Target="../slideLayouts/slideLayout7.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slides/_rels/slide1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jpeg"/><Relationship Id="rId1" Type="http://schemas.openxmlformats.org/officeDocument/2006/relationships/slideLayout" Target="../slideLayouts/slideLayout7.xml"/><Relationship Id="rId4" Type="http://schemas.openxmlformats.org/officeDocument/2006/relationships/image" Target="../media/image3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7" Type="http://schemas.microsoft.com/office/2007/relationships/hdphoto" Target="../media/hdphoto2.wdp"/><Relationship Id="rId2" Type="http://schemas.openxmlformats.org/officeDocument/2006/relationships/image" Target="../media/image6.jpe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jpeg"/><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jpeg"/><Relationship Id="rId1" Type="http://schemas.openxmlformats.org/officeDocument/2006/relationships/slideLayout" Target="../slideLayouts/slideLayout7.xml"/><Relationship Id="rId5" Type="http://schemas.openxmlformats.org/officeDocument/2006/relationships/image" Target="../media/image12.jpeg"/><Relationship Id="rId4" Type="http://schemas.microsoft.com/office/2007/relationships/hdphoto" Target="../media/hdphoto2.wdp"/></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EEDC8D2A-4219-49A5-96EA-197C1BA4BB2F}"/>
              </a:ext>
            </a:extLst>
          </p:cNvPr>
          <p:cNvSpPr>
            <a:spLocks noGrp="1"/>
          </p:cNvSpPr>
          <p:nvPr>
            <p:ph idx="1"/>
          </p:nvPr>
        </p:nvSpPr>
        <p:spPr>
          <a:xfrm>
            <a:off x="838200" y="548640"/>
            <a:ext cx="10515600" cy="5628323"/>
          </a:xfrm>
        </p:spPr>
        <p:txBody>
          <a:bodyPr>
            <a:normAutofit fontScale="92500" lnSpcReduction="20000"/>
          </a:bodyPr>
          <a:lstStyle/>
          <a:p>
            <a:pPr marL="0" indent="0">
              <a:buNone/>
            </a:pPr>
            <a:r>
              <a:rPr lang="en-GB" dirty="0"/>
              <a:t>This </a:t>
            </a:r>
            <a:r>
              <a:rPr lang="en-GB" dirty="0" err="1"/>
              <a:t>powerpoint</a:t>
            </a:r>
            <a:r>
              <a:rPr lang="en-GB" dirty="0"/>
              <a:t> was made by </a:t>
            </a:r>
            <a:r>
              <a:rPr lang="en-GB" dirty="0" err="1"/>
              <a:t>diversity_mel</a:t>
            </a:r>
            <a:r>
              <a:rPr lang="en-GB" dirty="0"/>
              <a:t>.  It is part of a large series designed to encourage debate and discussion around issues of equality in a bid to make more children happier and thoughtful. You can find more assemblies/ discussion ppts on my website.</a:t>
            </a:r>
          </a:p>
          <a:p>
            <a:pPr marL="0" indent="0">
              <a:buNone/>
            </a:pPr>
            <a:endParaRPr lang="en-GB" dirty="0"/>
          </a:p>
          <a:p>
            <a:pPr marL="0" indent="0">
              <a:buNone/>
            </a:pPr>
            <a:endParaRPr lang="en-GB" dirty="0"/>
          </a:p>
          <a:p>
            <a:pPr marL="0" indent="0">
              <a:buNone/>
            </a:pPr>
            <a:endParaRPr lang="en-GB" dirty="0"/>
          </a:p>
          <a:p>
            <a:pPr marL="0" indent="0">
              <a:buNone/>
            </a:pPr>
            <a:r>
              <a:rPr lang="en-GB" dirty="0"/>
              <a:t>You can contact me via my website too. I love to hear how you’ve used my </a:t>
            </a:r>
            <a:r>
              <a:rPr lang="en-GB" dirty="0" err="1"/>
              <a:t>powerpoints</a:t>
            </a:r>
            <a:r>
              <a:rPr lang="en-GB" dirty="0"/>
              <a:t> and to get your ideas for any you’d like me to make.</a:t>
            </a:r>
          </a:p>
          <a:p>
            <a:pPr marL="0" indent="0">
              <a:buNone/>
            </a:pPr>
            <a:endParaRPr lang="en-GB" dirty="0"/>
          </a:p>
          <a:p>
            <a:pPr marL="0" indent="0">
              <a:buNone/>
            </a:pPr>
            <a:r>
              <a:rPr lang="en-GB" dirty="0"/>
              <a:t>	 You can follow my work on Instagram @diversity_mel</a:t>
            </a:r>
          </a:p>
          <a:p>
            <a:pPr marL="0" indent="0">
              <a:buNone/>
            </a:pPr>
            <a:endParaRPr lang="en-GB" dirty="0"/>
          </a:p>
          <a:p>
            <a:pPr marL="0" indent="0">
              <a:buNone/>
            </a:pPr>
            <a:endParaRPr lang="en-GB" dirty="0"/>
          </a:p>
          <a:p>
            <a:pPr marL="0" indent="0">
              <a:buNone/>
            </a:pPr>
            <a:r>
              <a:rPr lang="en-GB" dirty="0"/>
              <a:t>Please do share my </a:t>
            </a:r>
            <a:r>
              <a:rPr lang="en-GB" dirty="0" err="1"/>
              <a:t>powerpoints</a:t>
            </a:r>
            <a:r>
              <a:rPr lang="en-GB" dirty="0"/>
              <a:t> with other teachers who may be interested.  </a:t>
            </a:r>
          </a:p>
          <a:p>
            <a:pPr marL="0" indent="0">
              <a:buNone/>
            </a:pPr>
            <a:endParaRPr lang="en-GB" dirty="0"/>
          </a:p>
        </p:txBody>
      </p:sp>
      <p:pic>
        <p:nvPicPr>
          <p:cNvPr id="1028" name="Picture 4" descr="Image result for instagram">
            <a:extLst>
              <a:ext uri="{FF2B5EF4-FFF2-40B4-BE49-F238E27FC236}">
                <a16:creationId xmlns:a16="http://schemas.microsoft.com/office/drawing/2014/main" id="{5D544E76-BDE4-4746-A35C-F294A7128C9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1096" t="10476" r="19996" b="9207"/>
          <a:stretch/>
        </p:blipFill>
        <p:spPr bwMode="auto">
          <a:xfrm>
            <a:off x="1019657" y="3967626"/>
            <a:ext cx="600799" cy="61415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Rounded Corners 1">
            <a:extLst>
              <a:ext uri="{FF2B5EF4-FFF2-40B4-BE49-F238E27FC236}">
                <a16:creationId xmlns:a16="http://schemas.microsoft.com/office/drawing/2014/main" id="{17694A20-3109-4FFD-B81B-34C67619FA5F}"/>
              </a:ext>
            </a:extLst>
          </p:cNvPr>
          <p:cNvSpPr/>
          <p:nvPr/>
        </p:nvSpPr>
        <p:spPr>
          <a:xfrm>
            <a:off x="2200274" y="1956122"/>
            <a:ext cx="6584910" cy="740779"/>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buNone/>
            </a:pPr>
            <a:r>
              <a:rPr lang="en-GB" sz="2800" dirty="0">
                <a:solidFill>
                  <a:schemeClr val="tx1"/>
                </a:solidFill>
              </a:rPr>
              <a:t>My website is www.diversitymel.com</a:t>
            </a:r>
          </a:p>
        </p:txBody>
      </p:sp>
    </p:spTree>
    <p:extLst>
      <p:ext uri="{BB962C8B-B14F-4D97-AF65-F5344CB8AC3E}">
        <p14:creationId xmlns:p14="http://schemas.microsoft.com/office/powerpoint/2010/main" val="36804504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Segregation — AAPF">
            <a:extLst>
              <a:ext uri="{FF2B5EF4-FFF2-40B4-BE49-F238E27FC236}">
                <a16:creationId xmlns:a16="http://schemas.microsoft.com/office/drawing/2014/main" id="{77D567D0-624E-4EC4-A46D-F37A900A04D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28824" y="1428750"/>
            <a:ext cx="6162675" cy="462200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3" name="Rectangle: Rounded Corners 2">
            <a:extLst>
              <a:ext uri="{FF2B5EF4-FFF2-40B4-BE49-F238E27FC236}">
                <a16:creationId xmlns:a16="http://schemas.microsoft.com/office/drawing/2014/main" id="{2035F295-E43C-4E1B-9EAD-4AE2303A9F5D}"/>
              </a:ext>
            </a:extLst>
          </p:cNvPr>
          <p:cNvSpPr/>
          <p:nvPr/>
        </p:nvSpPr>
        <p:spPr>
          <a:xfrm>
            <a:off x="3562348" y="5633244"/>
            <a:ext cx="8058151" cy="835025"/>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ysClr val="windowText" lastClr="000000"/>
                </a:solidFill>
              </a:rPr>
              <a:t>Rosa didn’t like this law.  It was unfair, but what should she do?</a:t>
            </a:r>
          </a:p>
        </p:txBody>
      </p:sp>
      <p:sp>
        <p:nvSpPr>
          <p:cNvPr id="4" name="Rectangle: Rounded Corners 3">
            <a:extLst>
              <a:ext uri="{FF2B5EF4-FFF2-40B4-BE49-F238E27FC236}">
                <a16:creationId xmlns:a16="http://schemas.microsoft.com/office/drawing/2014/main" id="{EE4C4573-404E-45E6-A937-EA5C3E1B9F0D}"/>
              </a:ext>
            </a:extLst>
          </p:cNvPr>
          <p:cNvSpPr/>
          <p:nvPr/>
        </p:nvSpPr>
        <p:spPr>
          <a:xfrm>
            <a:off x="361950" y="389731"/>
            <a:ext cx="7315200" cy="835025"/>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ysClr val="windowText" lastClr="000000"/>
                </a:solidFill>
              </a:rPr>
              <a:t>It was the law that black people had to give up their seats so that white people could sit down.</a:t>
            </a:r>
          </a:p>
        </p:txBody>
      </p:sp>
    </p:spTree>
    <p:extLst>
      <p:ext uri="{BB962C8B-B14F-4D97-AF65-F5344CB8AC3E}">
        <p14:creationId xmlns:p14="http://schemas.microsoft.com/office/powerpoint/2010/main" val="2861902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Segregation — AAPF">
            <a:extLst>
              <a:ext uri="{FF2B5EF4-FFF2-40B4-BE49-F238E27FC236}">
                <a16:creationId xmlns:a16="http://schemas.microsoft.com/office/drawing/2014/main" id="{77D567D0-624E-4EC4-A46D-F37A900A04D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81299" y="1523207"/>
            <a:ext cx="6162675" cy="462200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3" name="Rectangle: Rounded Corners 2">
            <a:extLst>
              <a:ext uri="{FF2B5EF4-FFF2-40B4-BE49-F238E27FC236}">
                <a16:creationId xmlns:a16="http://schemas.microsoft.com/office/drawing/2014/main" id="{2035F295-E43C-4E1B-9EAD-4AE2303A9F5D}"/>
              </a:ext>
            </a:extLst>
          </p:cNvPr>
          <p:cNvSpPr/>
          <p:nvPr/>
        </p:nvSpPr>
        <p:spPr>
          <a:xfrm>
            <a:off x="9410698" y="1523207"/>
            <a:ext cx="2324099" cy="5106988"/>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ysClr val="windowText" lastClr="000000"/>
                </a:solidFill>
              </a:rPr>
              <a:t>If she sat down and refused to give up her seat she could be arrested and taken to prison.</a:t>
            </a:r>
          </a:p>
        </p:txBody>
      </p:sp>
      <p:sp>
        <p:nvSpPr>
          <p:cNvPr id="4" name="Rectangle: Rounded Corners 3">
            <a:extLst>
              <a:ext uri="{FF2B5EF4-FFF2-40B4-BE49-F238E27FC236}">
                <a16:creationId xmlns:a16="http://schemas.microsoft.com/office/drawing/2014/main" id="{EE4C4573-404E-45E6-A937-EA5C3E1B9F0D}"/>
              </a:ext>
            </a:extLst>
          </p:cNvPr>
          <p:cNvSpPr/>
          <p:nvPr/>
        </p:nvSpPr>
        <p:spPr>
          <a:xfrm>
            <a:off x="238125" y="1523207"/>
            <a:ext cx="2076450" cy="4887119"/>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ysClr val="windowText" lastClr="000000"/>
                </a:solidFill>
              </a:rPr>
              <a:t>If she stood up and gave up her seat, nothing would change – it would still be unfair and unequal.</a:t>
            </a:r>
          </a:p>
        </p:txBody>
      </p:sp>
      <p:sp>
        <p:nvSpPr>
          <p:cNvPr id="5" name="Thought Bubble: Cloud 4">
            <a:extLst>
              <a:ext uri="{FF2B5EF4-FFF2-40B4-BE49-F238E27FC236}">
                <a16:creationId xmlns:a16="http://schemas.microsoft.com/office/drawing/2014/main" id="{2F12D119-B697-42DB-991E-A163558371AB}"/>
              </a:ext>
            </a:extLst>
          </p:cNvPr>
          <p:cNvSpPr/>
          <p:nvPr/>
        </p:nvSpPr>
        <p:spPr>
          <a:xfrm>
            <a:off x="5038724" y="213519"/>
            <a:ext cx="3905250" cy="2619375"/>
          </a:xfrm>
          <a:prstGeom prst="cloudCallout">
            <a:avLst>
              <a:gd name="adj1" fmla="val -70249"/>
              <a:gd name="adj2" fmla="val -25029"/>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ysClr val="windowText" lastClr="000000"/>
                </a:solidFill>
              </a:rPr>
              <a:t>What do you think she should do?</a:t>
            </a:r>
          </a:p>
        </p:txBody>
      </p:sp>
    </p:spTree>
    <p:extLst>
      <p:ext uri="{BB962C8B-B14F-4D97-AF65-F5344CB8AC3E}">
        <p14:creationId xmlns:p14="http://schemas.microsoft.com/office/powerpoint/2010/main" val="3498058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Segregated Bus in the American South c.1950s [2084x2825] | Black history,  History facts, African american history">
            <a:extLst>
              <a:ext uri="{FF2B5EF4-FFF2-40B4-BE49-F238E27FC236}">
                <a16:creationId xmlns:a16="http://schemas.microsoft.com/office/drawing/2014/main" id="{F8780614-EE3C-4901-9A81-D8D5036A206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65775" y="152400"/>
            <a:ext cx="5059363"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Rosa Parks - Wikipedia">
            <a:extLst>
              <a:ext uri="{FF2B5EF4-FFF2-40B4-BE49-F238E27FC236}">
                <a16:creationId xmlns:a16="http://schemas.microsoft.com/office/drawing/2014/main" id="{FECAFFBE-D4DE-4EBE-A032-FC5C17ED3E4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3129" t="8830" r="13879"/>
          <a:stretch/>
        </p:blipFill>
        <p:spPr bwMode="auto">
          <a:xfrm>
            <a:off x="838200" y="2638425"/>
            <a:ext cx="2247900" cy="3933824"/>
          </a:xfrm>
          <a:prstGeom prst="rect">
            <a:avLst/>
          </a:prstGeom>
          <a:noFill/>
          <a:extLst>
            <a:ext uri="{909E8E84-426E-40DD-AFC4-6F175D3DCCD1}">
              <a14:hiddenFill xmlns:a14="http://schemas.microsoft.com/office/drawing/2010/main">
                <a:solidFill>
                  <a:srgbClr val="FFFFFF"/>
                </a:solidFill>
              </a14:hiddenFill>
            </a:ext>
          </a:extLst>
        </p:spPr>
      </p:pic>
      <p:sp>
        <p:nvSpPr>
          <p:cNvPr id="2" name="Speech Bubble: Rectangle with Corners Rounded 1">
            <a:extLst>
              <a:ext uri="{FF2B5EF4-FFF2-40B4-BE49-F238E27FC236}">
                <a16:creationId xmlns:a16="http://schemas.microsoft.com/office/drawing/2014/main" id="{A5E6DDD4-A3E5-456A-B5CC-DC91EEDC7A47}"/>
              </a:ext>
            </a:extLst>
          </p:cNvPr>
          <p:cNvSpPr/>
          <p:nvPr/>
        </p:nvSpPr>
        <p:spPr>
          <a:xfrm>
            <a:off x="2935287" y="3095625"/>
            <a:ext cx="2314575" cy="1600200"/>
          </a:xfrm>
          <a:prstGeom prst="wedgeRoundRectCallout">
            <a:avLst>
              <a:gd name="adj1" fmla="val -62897"/>
              <a:gd name="adj2" fmla="val 24508"/>
              <a:gd name="adj3" fmla="val 16667"/>
            </a:avLst>
          </a:prstGeom>
          <a:solidFill>
            <a:schemeClr val="accent2">
              <a:lumMod val="40000"/>
              <a:lumOff val="60000"/>
            </a:schemeClr>
          </a:solidFill>
          <a:ln>
            <a:solidFill>
              <a:schemeClr val="accent2">
                <a:lumMod val="60000"/>
                <a:lumOff val="4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2000" dirty="0"/>
              <a:t>I’ve had enough. This is unfair. </a:t>
            </a:r>
          </a:p>
          <a:p>
            <a:pPr algn="ctr"/>
            <a:r>
              <a:rPr lang="en-GB" sz="2000" dirty="0"/>
              <a:t>I’m not going to stand up.</a:t>
            </a:r>
          </a:p>
        </p:txBody>
      </p:sp>
      <p:sp>
        <p:nvSpPr>
          <p:cNvPr id="5" name="Rectangle: Rounded Corners 4">
            <a:extLst>
              <a:ext uri="{FF2B5EF4-FFF2-40B4-BE49-F238E27FC236}">
                <a16:creationId xmlns:a16="http://schemas.microsoft.com/office/drawing/2014/main" id="{85B4E8C3-1AD8-4DDB-A3F6-D617327EE554}"/>
              </a:ext>
            </a:extLst>
          </p:cNvPr>
          <p:cNvSpPr/>
          <p:nvPr/>
        </p:nvSpPr>
        <p:spPr>
          <a:xfrm>
            <a:off x="361950" y="389731"/>
            <a:ext cx="4572000" cy="1591469"/>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ysClr val="windowText" lastClr="000000"/>
                </a:solidFill>
              </a:rPr>
              <a:t>Rosa decided not to move.  She was nervous about being in trouble, but she wanted equality more. </a:t>
            </a:r>
          </a:p>
        </p:txBody>
      </p:sp>
    </p:spTree>
    <p:extLst>
      <p:ext uri="{BB962C8B-B14F-4D97-AF65-F5344CB8AC3E}">
        <p14:creationId xmlns:p14="http://schemas.microsoft.com/office/powerpoint/2010/main" val="2204611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AP_5602221219">
            <a:extLst>
              <a:ext uri="{FF2B5EF4-FFF2-40B4-BE49-F238E27FC236}">
                <a16:creationId xmlns:a16="http://schemas.microsoft.com/office/drawing/2014/main" id="{EA072B6D-2697-45CE-8434-0DE9CAB0A3A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54897" y="323849"/>
            <a:ext cx="7384627" cy="59340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3" name="Rectangle: Rounded Corners 2">
            <a:extLst>
              <a:ext uri="{FF2B5EF4-FFF2-40B4-BE49-F238E27FC236}">
                <a16:creationId xmlns:a16="http://schemas.microsoft.com/office/drawing/2014/main" id="{A53FA810-0E89-41C4-8D18-A875286BAFC9}"/>
              </a:ext>
            </a:extLst>
          </p:cNvPr>
          <p:cNvSpPr/>
          <p:nvPr/>
        </p:nvSpPr>
        <p:spPr>
          <a:xfrm>
            <a:off x="571499" y="323849"/>
            <a:ext cx="2905125" cy="6248401"/>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ysClr val="windowText" lastClr="000000"/>
                </a:solidFill>
              </a:rPr>
              <a:t>Rosa was in BIG trouble.  She was arrested and taken to the police station.</a:t>
            </a:r>
          </a:p>
          <a:p>
            <a:pPr algn="ctr"/>
            <a:endParaRPr lang="en-GB" sz="2400" dirty="0">
              <a:solidFill>
                <a:sysClr val="windowText" lastClr="000000"/>
              </a:solidFill>
            </a:endParaRPr>
          </a:p>
          <a:p>
            <a:pPr algn="ctr"/>
            <a:endParaRPr lang="en-GB" sz="2400" dirty="0">
              <a:solidFill>
                <a:sysClr val="windowText" lastClr="000000"/>
              </a:solidFill>
            </a:endParaRPr>
          </a:p>
          <a:p>
            <a:pPr algn="ctr"/>
            <a:r>
              <a:rPr lang="en-GB" sz="2400" dirty="0">
                <a:solidFill>
                  <a:sysClr val="windowText" lastClr="000000"/>
                </a:solidFill>
              </a:rPr>
              <a:t>Rosa had broken the law and would be tried in a court to decide if she should go to prison or not.</a:t>
            </a:r>
          </a:p>
          <a:p>
            <a:pPr algn="ctr"/>
            <a:endParaRPr lang="en-GB" sz="2400" dirty="0">
              <a:solidFill>
                <a:sysClr val="windowText" lastClr="000000"/>
              </a:solidFill>
            </a:endParaRPr>
          </a:p>
          <a:p>
            <a:pPr algn="ctr"/>
            <a:r>
              <a:rPr lang="en-GB" sz="2400" dirty="0">
                <a:solidFill>
                  <a:sysClr val="windowText" lastClr="000000"/>
                </a:solidFill>
              </a:rPr>
              <a:t>She had to spent the night in jail.</a:t>
            </a:r>
          </a:p>
        </p:txBody>
      </p:sp>
      <p:sp>
        <p:nvSpPr>
          <p:cNvPr id="4" name="Thought Bubble: Cloud 3">
            <a:extLst>
              <a:ext uri="{FF2B5EF4-FFF2-40B4-BE49-F238E27FC236}">
                <a16:creationId xmlns:a16="http://schemas.microsoft.com/office/drawing/2014/main" id="{453B8B2E-B92F-454B-82D2-3C4F695CD0BB}"/>
              </a:ext>
            </a:extLst>
          </p:cNvPr>
          <p:cNvSpPr/>
          <p:nvPr/>
        </p:nvSpPr>
        <p:spPr>
          <a:xfrm>
            <a:off x="7886699" y="4552950"/>
            <a:ext cx="3905249" cy="1870869"/>
          </a:xfrm>
          <a:prstGeom prst="cloudCallout">
            <a:avLst>
              <a:gd name="adj1" fmla="val -70249"/>
              <a:gd name="adj2" fmla="val -25029"/>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ysClr val="windowText" lastClr="000000"/>
                </a:solidFill>
              </a:rPr>
              <a:t>How do you think Rosa might have felt?</a:t>
            </a:r>
          </a:p>
        </p:txBody>
      </p:sp>
    </p:spTree>
    <p:extLst>
      <p:ext uri="{BB962C8B-B14F-4D97-AF65-F5344CB8AC3E}">
        <p14:creationId xmlns:p14="http://schemas.microsoft.com/office/powerpoint/2010/main" val="2465145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60th Anniversary of the Montgomery Bus Boycott – The Struggle that Sparked  the Civil Rights Movement | Socialist Alternative">
            <a:extLst>
              <a:ext uri="{FF2B5EF4-FFF2-40B4-BE49-F238E27FC236}">
                <a16:creationId xmlns:a16="http://schemas.microsoft.com/office/drawing/2014/main" id="{F764A1B2-E0AE-4D82-9A56-9A000B22E29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15873"/>
          <a:stretch/>
        </p:blipFill>
        <p:spPr bwMode="auto">
          <a:xfrm>
            <a:off x="596151" y="1054595"/>
            <a:ext cx="8481174" cy="535573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Rounded Corners 2">
            <a:extLst>
              <a:ext uri="{FF2B5EF4-FFF2-40B4-BE49-F238E27FC236}">
                <a16:creationId xmlns:a16="http://schemas.microsoft.com/office/drawing/2014/main" id="{37BFD85A-8BDF-48A6-9617-A837B4542636}"/>
              </a:ext>
            </a:extLst>
          </p:cNvPr>
          <p:cNvSpPr/>
          <p:nvPr/>
        </p:nvSpPr>
        <p:spPr>
          <a:xfrm>
            <a:off x="8690724" y="894953"/>
            <a:ext cx="3320301" cy="5515372"/>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ysClr val="windowText" lastClr="000000"/>
                </a:solidFill>
              </a:rPr>
              <a:t>Rosa had LOTS of supporters.</a:t>
            </a:r>
          </a:p>
          <a:p>
            <a:pPr algn="ctr"/>
            <a:endParaRPr lang="en-GB" sz="2400" dirty="0">
              <a:solidFill>
                <a:sysClr val="windowText" lastClr="000000"/>
              </a:solidFill>
            </a:endParaRPr>
          </a:p>
          <a:p>
            <a:pPr algn="ctr"/>
            <a:r>
              <a:rPr lang="en-GB" sz="2400" dirty="0">
                <a:solidFill>
                  <a:sysClr val="windowText" lastClr="000000"/>
                </a:solidFill>
              </a:rPr>
              <a:t>People decided not to use the buses as the bus companies were being so unfair.</a:t>
            </a:r>
          </a:p>
          <a:p>
            <a:pPr algn="ctr"/>
            <a:endParaRPr lang="en-GB" sz="2400" dirty="0">
              <a:solidFill>
                <a:sysClr val="windowText" lastClr="000000"/>
              </a:solidFill>
            </a:endParaRPr>
          </a:p>
          <a:p>
            <a:pPr algn="ctr"/>
            <a:r>
              <a:rPr lang="en-GB" sz="2400" dirty="0">
                <a:solidFill>
                  <a:sysClr val="windowText" lastClr="000000"/>
                </a:solidFill>
              </a:rPr>
              <a:t>Instead they walked to work…every day for over a year! </a:t>
            </a:r>
          </a:p>
          <a:p>
            <a:pPr algn="ctr"/>
            <a:endParaRPr lang="en-GB" sz="2400" dirty="0">
              <a:solidFill>
                <a:sysClr val="windowText" lastClr="000000"/>
              </a:solidFill>
            </a:endParaRPr>
          </a:p>
          <a:p>
            <a:pPr algn="ctr"/>
            <a:r>
              <a:rPr lang="en-GB" sz="2400" dirty="0">
                <a:solidFill>
                  <a:sysClr val="windowText" lastClr="000000"/>
                </a:solidFill>
              </a:rPr>
              <a:t>Phew, that’s tiring! </a:t>
            </a:r>
          </a:p>
          <a:p>
            <a:pPr algn="ctr"/>
            <a:endParaRPr lang="en-GB" sz="2400" dirty="0">
              <a:solidFill>
                <a:sysClr val="windowText" lastClr="000000"/>
              </a:solidFill>
            </a:endParaRPr>
          </a:p>
        </p:txBody>
      </p:sp>
      <p:sp>
        <p:nvSpPr>
          <p:cNvPr id="2" name="Speech Bubble: Rectangle with Corners Rounded 1">
            <a:extLst>
              <a:ext uri="{FF2B5EF4-FFF2-40B4-BE49-F238E27FC236}">
                <a16:creationId xmlns:a16="http://schemas.microsoft.com/office/drawing/2014/main" id="{5CD5BFE0-C9CD-49D0-8CA3-E02B2DBD8E45}"/>
              </a:ext>
            </a:extLst>
          </p:cNvPr>
          <p:cNvSpPr/>
          <p:nvPr/>
        </p:nvSpPr>
        <p:spPr>
          <a:xfrm>
            <a:off x="1585912" y="254495"/>
            <a:ext cx="2314575" cy="1600200"/>
          </a:xfrm>
          <a:prstGeom prst="wedgeRoundRectCallout">
            <a:avLst>
              <a:gd name="adj1" fmla="val -61662"/>
              <a:gd name="adj2" fmla="val 60818"/>
              <a:gd name="adj3" fmla="val 16667"/>
            </a:avLst>
          </a:prstGeom>
          <a:solidFill>
            <a:schemeClr val="accent2">
              <a:lumMod val="40000"/>
              <a:lumOff val="60000"/>
            </a:schemeClr>
          </a:solidFill>
          <a:ln>
            <a:solidFill>
              <a:schemeClr val="accent2">
                <a:lumMod val="60000"/>
                <a:lumOff val="4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2000" dirty="0"/>
              <a:t>The buses should treat everyone the same! </a:t>
            </a:r>
          </a:p>
        </p:txBody>
      </p:sp>
      <p:sp>
        <p:nvSpPr>
          <p:cNvPr id="5" name="Speech Bubble: Rectangle with Corners Rounded 4">
            <a:extLst>
              <a:ext uri="{FF2B5EF4-FFF2-40B4-BE49-F238E27FC236}">
                <a16:creationId xmlns:a16="http://schemas.microsoft.com/office/drawing/2014/main" id="{3D65A96F-546F-4E81-8FC5-E49ABC3EC8D0}"/>
              </a:ext>
            </a:extLst>
          </p:cNvPr>
          <p:cNvSpPr/>
          <p:nvPr/>
        </p:nvSpPr>
        <p:spPr>
          <a:xfrm>
            <a:off x="5676900" y="235445"/>
            <a:ext cx="2314575" cy="1600200"/>
          </a:xfrm>
          <a:prstGeom prst="wedgeRoundRectCallout">
            <a:avLst>
              <a:gd name="adj1" fmla="val -76066"/>
              <a:gd name="adj2" fmla="val 90579"/>
              <a:gd name="adj3" fmla="val 16667"/>
            </a:avLst>
          </a:prstGeom>
          <a:solidFill>
            <a:schemeClr val="accent2">
              <a:lumMod val="40000"/>
              <a:lumOff val="60000"/>
            </a:schemeClr>
          </a:solidFill>
          <a:ln>
            <a:solidFill>
              <a:schemeClr val="accent2">
                <a:lumMod val="60000"/>
                <a:lumOff val="4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2000" dirty="0"/>
              <a:t>Let’s not use the buses while they are being unfair!</a:t>
            </a:r>
          </a:p>
        </p:txBody>
      </p:sp>
    </p:spTree>
    <p:extLst>
      <p:ext uri="{BB962C8B-B14F-4D97-AF65-F5344CB8AC3E}">
        <p14:creationId xmlns:p14="http://schemas.microsoft.com/office/powerpoint/2010/main" val="338298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Supreme Court of the United States | History, Rules, Opinions, &amp; Facts |  Britannica">
            <a:extLst>
              <a:ext uri="{FF2B5EF4-FFF2-40B4-BE49-F238E27FC236}">
                <a16:creationId xmlns:a16="http://schemas.microsoft.com/office/drawing/2014/main" id="{5452EA54-3DB0-49E1-B3D0-D98F3181420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81475" y="751124"/>
            <a:ext cx="7327900" cy="498292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3" name="Rectangle: Rounded Corners 2">
            <a:extLst>
              <a:ext uri="{FF2B5EF4-FFF2-40B4-BE49-F238E27FC236}">
                <a16:creationId xmlns:a16="http://schemas.microsoft.com/office/drawing/2014/main" id="{578B773E-682E-42EB-AB7E-C07B9571901E}"/>
              </a:ext>
            </a:extLst>
          </p:cNvPr>
          <p:cNvSpPr/>
          <p:nvPr/>
        </p:nvSpPr>
        <p:spPr>
          <a:xfrm>
            <a:off x="508749" y="2085578"/>
            <a:ext cx="3320301" cy="4620022"/>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ysClr val="windowText" lastClr="000000"/>
                </a:solidFill>
              </a:rPr>
              <a:t>The most important judges in America sat and decided if Rosa should go free and buses should be forced to treat people fairly.</a:t>
            </a:r>
          </a:p>
          <a:p>
            <a:pPr algn="ctr"/>
            <a:endParaRPr lang="en-GB" sz="2400" dirty="0">
              <a:solidFill>
                <a:sysClr val="windowText" lastClr="000000"/>
              </a:solidFill>
            </a:endParaRPr>
          </a:p>
          <a:p>
            <a:pPr algn="ctr"/>
            <a:r>
              <a:rPr lang="en-GB" sz="2400" dirty="0">
                <a:solidFill>
                  <a:sysClr val="windowText" lastClr="000000"/>
                </a:solidFill>
              </a:rPr>
              <a:t>What do you think they decided?</a:t>
            </a:r>
          </a:p>
          <a:p>
            <a:pPr algn="ctr"/>
            <a:endParaRPr lang="en-GB" sz="2400" dirty="0">
              <a:solidFill>
                <a:sysClr val="windowText" lastClr="000000"/>
              </a:solidFill>
            </a:endParaRPr>
          </a:p>
        </p:txBody>
      </p:sp>
      <p:sp>
        <p:nvSpPr>
          <p:cNvPr id="4" name="Speech Bubble: Rectangle with Corners Rounded 3">
            <a:extLst>
              <a:ext uri="{FF2B5EF4-FFF2-40B4-BE49-F238E27FC236}">
                <a16:creationId xmlns:a16="http://schemas.microsoft.com/office/drawing/2014/main" id="{7D93DCE8-3934-481D-A5F8-309A74F413D7}"/>
              </a:ext>
            </a:extLst>
          </p:cNvPr>
          <p:cNvSpPr/>
          <p:nvPr/>
        </p:nvSpPr>
        <p:spPr>
          <a:xfrm>
            <a:off x="6005512" y="4933950"/>
            <a:ext cx="2314575" cy="1600200"/>
          </a:xfrm>
          <a:prstGeom prst="wedgeRoundRectCallout">
            <a:avLst>
              <a:gd name="adj1" fmla="val -67012"/>
              <a:gd name="adj2" fmla="val -82039"/>
              <a:gd name="adj3" fmla="val 16667"/>
            </a:avLst>
          </a:prstGeom>
          <a:solidFill>
            <a:schemeClr val="accent2">
              <a:lumMod val="40000"/>
              <a:lumOff val="60000"/>
            </a:schemeClr>
          </a:solidFill>
          <a:ln>
            <a:solidFill>
              <a:schemeClr val="accent2">
                <a:lumMod val="60000"/>
                <a:lumOff val="4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2000" dirty="0"/>
              <a:t>Black people and white people should be treated equally on the buses.</a:t>
            </a:r>
          </a:p>
        </p:txBody>
      </p:sp>
      <p:sp>
        <p:nvSpPr>
          <p:cNvPr id="5" name="Speech Bubble: Rectangle with Corners Rounded 4">
            <a:extLst>
              <a:ext uri="{FF2B5EF4-FFF2-40B4-BE49-F238E27FC236}">
                <a16:creationId xmlns:a16="http://schemas.microsoft.com/office/drawing/2014/main" id="{7BD18B58-1320-429D-AE3D-E3CB95217F5C}"/>
              </a:ext>
            </a:extLst>
          </p:cNvPr>
          <p:cNvSpPr/>
          <p:nvPr/>
        </p:nvSpPr>
        <p:spPr>
          <a:xfrm>
            <a:off x="9696450" y="397370"/>
            <a:ext cx="2314575" cy="1600200"/>
          </a:xfrm>
          <a:prstGeom prst="wedgeRoundRectCallout">
            <a:avLst>
              <a:gd name="adj1" fmla="val -76066"/>
              <a:gd name="adj2" fmla="val 90579"/>
              <a:gd name="adj3" fmla="val 16667"/>
            </a:avLst>
          </a:prstGeom>
          <a:solidFill>
            <a:schemeClr val="accent2">
              <a:lumMod val="40000"/>
              <a:lumOff val="60000"/>
            </a:schemeClr>
          </a:solidFill>
          <a:ln>
            <a:solidFill>
              <a:schemeClr val="accent2">
                <a:lumMod val="60000"/>
                <a:lumOff val="4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2000" dirty="0"/>
              <a:t>The buses must let people sit wherever they want to.</a:t>
            </a:r>
          </a:p>
        </p:txBody>
      </p:sp>
    </p:spTree>
    <p:extLst>
      <p:ext uri="{BB962C8B-B14F-4D97-AF65-F5344CB8AC3E}">
        <p14:creationId xmlns:p14="http://schemas.microsoft.com/office/powerpoint/2010/main" val="207652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randombar(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randombar(horizontal)">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Mass public rally in support of the Montgomery Bus Boycott. | African  american, African american history, African american women">
            <a:extLst>
              <a:ext uri="{FF2B5EF4-FFF2-40B4-BE49-F238E27FC236}">
                <a16:creationId xmlns:a16="http://schemas.microsoft.com/office/drawing/2014/main" id="{986BBB08-E363-4E00-A1E5-F642D1E744D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71950" y="495300"/>
            <a:ext cx="7143750" cy="46482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3" name="Rectangle: Rounded Corners 2">
            <a:extLst>
              <a:ext uri="{FF2B5EF4-FFF2-40B4-BE49-F238E27FC236}">
                <a16:creationId xmlns:a16="http://schemas.microsoft.com/office/drawing/2014/main" id="{9F6B55C2-6E09-4352-9A4A-19CB8872F36B}"/>
              </a:ext>
            </a:extLst>
          </p:cNvPr>
          <p:cNvSpPr/>
          <p:nvPr/>
        </p:nvSpPr>
        <p:spPr>
          <a:xfrm>
            <a:off x="623049" y="1847453"/>
            <a:ext cx="3320301" cy="4620022"/>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ysClr val="windowText" lastClr="000000"/>
                </a:solidFill>
              </a:rPr>
              <a:t>People celebrated and cheered.</a:t>
            </a:r>
          </a:p>
          <a:p>
            <a:pPr algn="ctr"/>
            <a:endParaRPr lang="en-GB" sz="2400" dirty="0">
              <a:solidFill>
                <a:sysClr val="windowText" lastClr="000000"/>
              </a:solidFill>
            </a:endParaRPr>
          </a:p>
          <a:p>
            <a:pPr algn="ctr"/>
            <a:r>
              <a:rPr lang="en-GB" sz="2400" dirty="0">
                <a:solidFill>
                  <a:sysClr val="windowText" lastClr="000000"/>
                </a:solidFill>
              </a:rPr>
              <a:t>It was a victory for fairness for everyone.</a:t>
            </a:r>
          </a:p>
          <a:p>
            <a:pPr algn="ctr"/>
            <a:endParaRPr lang="en-GB" sz="2400" dirty="0">
              <a:solidFill>
                <a:sysClr val="windowText" lastClr="000000"/>
              </a:solidFill>
            </a:endParaRPr>
          </a:p>
          <a:p>
            <a:pPr algn="ctr"/>
            <a:r>
              <a:rPr lang="en-GB" sz="2400" dirty="0">
                <a:solidFill>
                  <a:sysClr val="windowText" lastClr="000000"/>
                </a:solidFill>
              </a:rPr>
              <a:t>There was still a long way to go before all the laws were scrapped, but this was a great achievement.</a:t>
            </a:r>
          </a:p>
          <a:p>
            <a:pPr algn="ctr"/>
            <a:endParaRPr lang="en-GB" sz="2400" dirty="0">
              <a:solidFill>
                <a:sysClr val="windowText" lastClr="000000"/>
              </a:solidFill>
            </a:endParaRPr>
          </a:p>
        </p:txBody>
      </p:sp>
    </p:spTree>
    <p:extLst>
      <p:ext uri="{BB962C8B-B14F-4D97-AF65-F5344CB8AC3E}">
        <p14:creationId xmlns:p14="http://schemas.microsoft.com/office/powerpoint/2010/main" val="1384734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hlinkClick r:id="rId2"/>
            <a:extLst>
              <a:ext uri="{FF2B5EF4-FFF2-40B4-BE49-F238E27FC236}">
                <a16:creationId xmlns:a16="http://schemas.microsoft.com/office/drawing/2014/main" id="{8EB42C52-8463-4732-A707-F93EE988BC49}"/>
              </a:ext>
            </a:extLst>
          </p:cNvPr>
          <p:cNvPicPr>
            <a:picLocks noChangeAspect="1"/>
          </p:cNvPicPr>
          <p:nvPr/>
        </p:nvPicPr>
        <p:blipFill rotWithShape="1">
          <a:blip r:embed="rId3"/>
          <a:srcRect l="5523" t="11373" r="7087" b="7125"/>
          <a:stretch/>
        </p:blipFill>
        <p:spPr>
          <a:xfrm>
            <a:off x="1554480" y="721359"/>
            <a:ext cx="9083040" cy="4765041"/>
          </a:xfrm>
          <a:prstGeom prst="rect">
            <a:avLst/>
          </a:prstGeom>
        </p:spPr>
      </p:pic>
      <p:sp>
        <p:nvSpPr>
          <p:cNvPr id="4" name="Rectangle: Rounded Corners 3">
            <a:extLst>
              <a:ext uri="{FF2B5EF4-FFF2-40B4-BE49-F238E27FC236}">
                <a16:creationId xmlns:a16="http://schemas.microsoft.com/office/drawing/2014/main" id="{CC49B8A6-BB92-409B-BD20-77FB57A26A25}"/>
              </a:ext>
            </a:extLst>
          </p:cNvPr>
          <p:cNvSpPr/>
          <p:nvPr/>
        </p:nvSpPr>
        <p:spPr>
          <a:xfrm>
            <a:off x="3562348" y="5633244"/>
            <a:ext cx="8058151" cy="835025"/>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ysClr val="windowText" lastClr="000000"/>
                </a:solidFill>
              </a:rPr>
              <a:t>You can watch a video of Rosa Parks’ sit down by clicking on the video.</a:t>
            </a:r>
          </a:p>
        </p:txBody>
      </p:sp>
    </p:spTree>
    <p:extLst>
      <p:ext uri="{BB962C8B-B14F-4D97-AF65-F5344CB8AC3E}">
        <p14:creationId xmlns:p14="http://schemas.microsoft.com/office/powerpoint/2010/main" val="11750525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Rosa Parks Birthday: Stars Pay Tribute to Civil Rights Activist | PEOPLE.com">
            <a:extLst>
              <a:ext uri="{FF2B5EF4-FFF2-40B4-BE49-F238E27FC236}">
                <a16:creationId xmlns:a16="http://schemas.microsoft.com/office/drawing/2014/main" id="{4FE273E7-5EDB-48A7-8B9E-780B4E096D9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5645" y="528320"/>
            <a:ext cx="4782945" cy="535432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3" name="Rectangle: Rounded Corners 2">
            <a:extLst>
              <a:ext uri="{FF2B5EF4-FFF2-40B4-BE49-F238E27FC236}">
                <a16:creationId xmlns:a16="http://schemas.microsoft.com/office/drawing/2014/main" id="{BBC85D20-5355-4E77-B5B7-823BCD19EA89}"/>
              </a:ext>
            </a:extLst>
          </p:cNvPr>
          <p:cNvSpPr/>
          <p:nvPr/>
        </p:nvSpPr>
        <p:spPr>
          <a:xfrm>
            <a:off x="5498590" y="195818"/>
            <a:ext cx="3320301" cy="4620022"/>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ysClr val="windowText" lastClr="000000"/>
                </a:solidFill>
              </a:rPr>
              <a:t>Rosa continued to work for equality and fairness all her life.</a:t>
            </a:r>
          </a:p>
          <a:p>
            <a:pPr algn="ctr"/>
            <a:endParaRPr lang="en-GB" sz="2400" dirty="0">
              <a:solidFill>
                <a:sysClr val="windowText" lastClr="000000"/>
              </a:solidFill>
            </a:endParaRPr>
          </a:p>
          <a:p>
            <a:pPr algn="ctr"/>
            <a:r>
              <a:rPr lang="en-GB" sz="2400" dirty="0">
                <a:solidFill>
                  <a:sysClr val="windowText" lastClr="000000"/>
                </a:solidFill>
              </a:rPr>
              <a:t>She has a road named after her and statues all across America </a:t>
            </a:r>
          </a:p>
          <a:p>
            <a:pPr algn="ctr"/>
            <a:endParaRPr lang="en-GB" sz="2400" dirty="0">
              <a:solidFill>
                <a:sysClr val="windowText" lastClr="000000"/>
              </a:solidFill>
            </a:endParaRPr>
          </a:p>
        </p:txBody>
      </p:sp>
      <p:pic>
        <p:nvPicPr>
          <p:cNvPr id="1028" name="Picture 4" descr="Rosa Parks Statue in Eugene | Statue, Rosa parks, Sculptures &amp; statues">
            <a:extLst>
              <a:ext uri="{FF2B5EF4-FFF2-40B4-BE49-F238E27FC236}">
                <a16:creationId xmlns:a16="http://schemas.microsoft.com/office/drawing/2014/main" id="{C9F7AAA2-A7DF-45E0-9B95-90817D09652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74353" y="3926462"/>
            <a:ext cx="2116138" cy="281977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30" name="Picture 6" descr="Grand Rapids, MI - Rosa Parks in Unfamiliar Pose">
            <a:extLst>
              <a:ext uri="{FF2B5EF4-FFF2-40B4-BE49-F238E27FC236}">
                <a16:creationId xmlns:a16="http://schemas.microsoft.com/office/drawing/2014/main" id="{0F1E172E-0F29-4953-8FE4-3EC5E032ACE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23030" y="205913"/>
            <a:ext cx="1847850" cy="246697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32" name="Picture 8" descr="Smooth Traveler: Montgomery, Alabama (Part Two) - The Philadelphia Sunday  Sun">
            <a:extLst>
              <a:ext uri="{FF2B5EF4-FFF2-40B4-BE49-F238E27FC236}">
                <a16:creationId xmlns:a16="http://schemas.microsoft.com/office/drawing/2014/main" id="{83B917DC-027C-4758-B210-9D319462C3F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281535" y="1404245"/>
            <a:ext cx="1666875" cy="328612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34" name="Picture 10" descr="Dallas, TX - Sit With Rosa Parks">
            <a:extLst>
              <a:ext uri="{FF2B5EF4-FFF2-40B4-BE49-F238E27FC236}">
                <a16:creationId xmlns:a16="http://schemas.microsoft.com/office/drawing/2014/main" id="{771C452F-4E78-4109-A142-DB387AB774B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191047" y="4185113"/>
            <a:ext cx="1847850" cy="246697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36" name="Picture 12" descr="Rosa Parks (National Statuary Hall) - Wikipedia">
            <a:extLst>
              <a:ext uri="{FF2B5EF4-FFF2-40B4-BE49-F238E27FC236}">
                <a16:creationId xmlns:a16="http://schemas.microsoft.com/office/drawing/2014/main" id="{ADE2E669-FFC2-4E45-8205-9555B0AFF22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329931" y="3429000"/>
            <a:ext cx="1666874" cy="332451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4494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030"/>
                                        </p:tgtEl>
                                        <p:attrNameLst>
                                          <p:attrName>style.visibility</p:attrName>
                                        </p:attrNameLst>
                                      </p:cBhvr>
                                      <p:to>
                                        <p:strVal val="visible"/>
                                      </p:to>
                                    </p:set>
                                    <p:animEffect transition="in" filter="barn(inVertical)">
                                      <p:cBhvr>
                                        <p:cTn id="12" dur="500"/>
                                        <p:tgtEl>
                                          <p:spTgt spid="1030"/>
                                        </p:tgtEl>
                                      </p:cBhvr>
                                    </p:animEffect>
                                  </p:childTnLst>
                                </p:cTn>
                              </p:par>
                              <p:par>
                                <p:cTn id="13" presetID="16" presetClass="entr" presetSubtype="21" fill="hold" nodeType="withEffect">
                                  <p:stCondLst>
                                    <p:cond delay="0"/>
                                  </p:stCondLst>
                                  <p:childTnLst>
                                    <p:set>
                                      <p:cBhvr>
                                        <p:cTn id="14" dur="1" fill="hold">
                                          <p:stCondLst>
                                            <p:cond delay="0"/>
                                          </p:stCondLst>
                                        </p:cTn>
                                        <p:tgtEl>
                                          <p:spTgt spid="1032"/>
                                        </p:tgtEl>
                                        <p:attrNameLst>
                                          <p:attrName>style.visibility</p:attrName>
                                        </p:attrNameLst>
                                      </p:cBhvr>
                                      <p:to>
                                        <p:strVal val="visible"/>
                                      </p:to>
                                    </p:set>
                                    <p:animEffect transition="in" filter="barn(inVertical)">
                                      <p:cBhvr>
                                        <p:cTn id="15" dur="500"/>
                                        <p:tgtEl>
                                          <p:spTgt spid="1032"/>
                                        </p:tgtEl>
                                      </p:cBhvr>
                                    </p:animEffect>
                                  </p:childTnLst>
                                </p:cTn>
                              </p:par>
                              <p:par>
                                <p:cTn id="16" presetID="16" presetClass="entr" presetSubtype="21" fill="hold" nodeType="withEffect">
                                  <p:stCondLst>
                                    <p:cond delay="0"/>
                                  </p:stCondLst>
                                  <p:childTnLst>
                                    <p:set>
                                      <p:cBhvr>
                                        <p:cTn id="17" dur="1" fill="hold">
                                          <p:stCondLst>
                                            <p:cond delay="0"/>
                                          </p:stCondLst>
                                        </p:cTn>
                                        <p:tgtEl>
                                          <p:spTgt spid="1034"/>
                                        </p:tgtEl>
                                        <p:attrNameLst>
                                          <p:attrName>style.visibility</p:attrName>
                                        </p:attrNameLst>
                                      </p:cBhvr>
                                      <p:to>
                                        <p:strVal val="visible"/>
                                      </p:to>
                                    </p:set>
                                    <p:animEffect transition="in" filter="barn(inVertical)">
                                      <p:cBhvr>
                                        <p:cTn id="18" dur="500"/>
                                        <p:tgtEl>
                                          <p:spTgt spid="1034"/>
                                        </p:tgtEl>
                                      </p:cBhvr>
                                    </p:animEffect>
                                  </p:childTnLst>
                                </p:cTn>
                              </p:par>
                              <p:par>
                                <p:cTn id="19" presetID="16" presetClass="entr" presetSubtype="21" fill="hold" nodeType="withEffect">
                                  <p:stCondLst>
                                    <p:cond delay="0"/>
                                  </p:stCondLst>
                                  <p:childTnLst>
                                    <p:set>
                                      <p:cBhvr>
                                        <p:cTn id="20" dur="1" fill="hold">
                                          <p:stCondLst>
                                            <p:cond delay="0"/>
                                          </p:stCondLst>
                                        </p:cTn>
                                        <p:tgtEl>
                                          <p:spTgt spid="1036"/>
                                        </p:tgtEl>
                                        <p:attrNameLst>
                                          <p:attrName>style.visibility</p:attrName>
                                        </p:attrNameLst>
                                      </p:cBhvr>
                                      <p:to>
                                        <p:strVal val="visible"/>
                                      </p:to>
                                    </p:set>
                                    <p:animEffect transition="in" filter="barn(inVertical)">
                                      <p:cBhvr>
                                        <p:cTn id="21" dur="500"/>
                                        <p:tgtEl>
                                          <p:spTgt spid="1036"/>
                                        </p:tgtEl>
                                      </p:cBhvr>
                                    </p:animEffect>
                                  </p:childTnLst>
                                </p:cTn>
                              </p:par>
                              <p:par>
                                <p:cTn id="22" presetID="16" presetClass="entr" presetSubtype="21" fill="hold" nodeType="withEffect">
                                  <p:stCondLst>
                                    <p:cond delay="0"/>
                                  </p:stCondLst>
                                  <p:childTnLst>
                                    <p:set>
                                      <p:cBhvr>
                                        <p:cTn id="23" dur="1" fill="hold">
                                          <p:stCondLst>
                                            <p:cond delay="0"/>
                                          </p:stCondLst>
                                        </p:cTn>
                                        <p:tgtEl>
                                          <p:spTgt spid="1028"/>
                                        </p:tgtEl>
                                        <p:attrNameLst>
                                          <p:attrName>style.visibility</p:attrName>
                                        </p:attrNameLst>
                                      </p:cBhvr>
                                      <p:to>
                                        <p:strVal val="visible"/>
                                      </p:to>
                                    </p:set>
                                    <p:animEffect transition="in" filter="barn(inVertical)">
                                      <p:cBhvr>
                                        <p:cTn id="24" dur="5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Equality Act 2010 - Your Guide to BESD">
            <a:extLst>
              <a:ext uri="{FF2B5EF4-FFF2-40B4-BE49-F238E27FC236}">
                <a16:creationId xmlns:a16="http://schemas.microsoft.com/office/drawing/2014/main" id="{F33504E1-F2D8-40E0-948D-8790A55D7DB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48402" y="962025"/>
            <a:ext cx="4992634" cy="37052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4" name="Rectangle: Rounded Corners 3">
            <a:extLst>
              <a:ext uri="{FF2B5EF4-FFF2-40B4-BE49-F238E27FC236}">
                <a16:creationId xmlns:a16="http://schemas.microsoft.com/office/drawing/2014/main" id="{E4C75088-FDA4-453B-941D-F597C66630DF}"/>
              </a:ext>
            </a:extLst>
          </p:cNvPr>
          <p:cNvSpPr/>
          <p:nvPr/>
        </p:nvSpPr>
        <p:spPr>
          <a:xfrm>
            <a:off x="632574" y="666353"/>
            <a:ext cx="4663326" cy="2114947"/>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ysClr val="windowText" lastClr="000000"/>
                </a:solidFill>
              </a:rPr>
              <a:t>When someone is treated differently because of the colour of their skin, it is called racism.</a:t>
            </a:r>
          </a:p>
          <a:p>
            <a:pPr algn="ctr"/>
            <a:endParaRPr lang="en-GB" sz="2400" dirty="0">
              <a:solidFill>
                <a:sysClr val="windowText" lastClr="000000"/>
              </a:solidFill>
            </a:endParaRPr>
          </a:p>
        </p:txBody>
      </p:sp>
      <p:sp>
        <p:nvSpPr>
          <p:cNvPr id="5" name="Rectangle: Rounded Corners 4">
            <a:extLst>
              <a:ext uri="{FF2B5EF4-FFF2-40B4-BE49-F238E27FC236}">
                <a16:creationId xmlns:a16="http://schemas.microsoft.com/office/drawing/2014/main" id="{B6E4EC39-9AE4-48C2-A7AB-4BBCC940935D}"/>
              </a:ext>
            </a:extLst>
          </p:cNvPr>
          <p:cNvSpPr/>
          <p:nvPr/>
        </p:nvSpPr>
        <p:spPr>
          <a:xfrm>
            <a:off x="1280274" y="2552304"/>
            <a:ext cx="4663326" cy="1095772"/>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ysClr val="windowText" lastClr="000000"/>
                </a:solidFill>
              </a:rPr>
              <a:t>Racism is against the law in the UK. </a:t>
            </a:r>
          </a:p>
        </p:txBody>
      </p:sp>
      <p:pic>
        <p:nvPicPr>
          <p:cNvPr id="2052" name="Picture 4" descr="10 Ways We support the Equality Act (2010) – Derby City Council Newsroom">
            <a:extLst>
              <a:ext uri="{FF2B5EF4-FFF2-40B4-BE49-F238E27FC236}">
                <a16:creationId xmlns:a16="http://schemas.microsoft.com/office/drawing/2014/main" id="{D9BC2B2F-2B5A-4BBE-8713-55EE7D35F0A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00999" y="4090591"/>
            <a:ext cx="2657475" cy="2226017"/>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Rounded Corners 6">
            <a:extLst>
              <a:ext uri="{FF2B5EF4-FFF2-40B4-BE49-F238E27FC236}">
                <a16:creationId xmlns:a16="http://schemas.microsoft.com/office/drawing/2014/main" id="{4381AB44-5239-4FD1-9371-B8A0CA85B0FD}"/>
              </a:ext>
            </a:extLst>
          </p:cNvPr>
          <p:cNvSpPr/>
          <p:nvPr/>
        </p:nvSpPr>
        <p:spPr>
          <a:xfrm>
            <a:off x="632574" y="3571478"/>
            <a:ext cx="4663326" cy="1095772"/>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ysClr val="windowText" lastClr="000000"/>
                </a:solidFill>
              </a:rPr>
              <a:t>People in this country can go to prison for being racist. </a:t>
            </a:r>
          </a:p>
        </p:txBody>
      </p:sp>
      <p:pic>
        <p:nvPicPr>
          <p:cNvPr id="2054" name="Picture 6" descr="Free Picture Of Jail Bars, Download Free Clip Art, Free Clip Art on Clipart  Library">
            <a:extLst>
              <a:ext uri="{FF2B5EF4-FFF2-40B4-BE49-F238E27FC236}">
                <a16:creationId xmlns:a16="http://schemas.microsoft.com/office/drawing/2014/main" id="{0C479279-724E-4C70-B47E-10EF273032A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64237" y="4827211"/>
            <a:ext cx="2030789" cy="20307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5668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050"/>
                                        </p:tgtEl>
                                        <p:attrNameLst>
                                          <p:attrName>style.visibility</p:attrName>
                                        </p:attrNameLst>
                                      </p:cBhvr>
                                      <p:to>
                                        <p:strVal val="visible"/>
                                      </p:to>
                                    </p:set>
                                    <p:animEffect transition="in" filter="barn(inVertical)">
                                      <p:cBhvr>
                                        <p:cTn id="17" dur="500"/>
                                        <p:tgtEl>
                                          <p:spTgt spid="2050"/>
                                        </p:tgtEl>
                                      </p:cBhvr>
                                    </p:animEffect>
                                  </p:childTnLst>
                                </p:cTn>
                              </p:par>
                              <p:par>
                                <p:cTn id="18" presetID="16" presetClass="entr" presetSubtype="21" fill="hold" nodeType="withEffect">
                                  <p:stCondLst>
                                    <p:cond delay="0"/>
                                  </p:stCondLst>
                                  <p:childTnLst>
                                    <p:set>
                                      <p:cBhvr>
                                        <p:cTn id="19" dur="1" fill="hold">
                                          <p:stCondLst>
                                            <p:cond delay="0"/>
                                          </p:stCondLst>
                                        </p:cTn>
                                        <p:tgtEl>
                                          <p:spTgt spid="2052"/>
                                        </p:tgtEl>
                                        <p:attrNameLst>
                                          <p:attrName>style.visibility</p:attrName>
                                        </p:attrNameLst>
                                      </p:cBhvr>
                                      <p:to>
                                        <p:strVal val="visible"/>
                                      </p:to>
                                    </p:set>
                                    <p:animEffect transition="in" filter="barn(inVertical)">
                                      <p:cBhvr>
                                        <p:cTn id="20" dur="500"/>
                                        <p:tgtEl>
                                          <p:spTgt spid="2052"/>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randombar(horizontal)">
                                      <p:cBhvr>
                                        <p:cTn id="25" dur="5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2054"/>
                                        </p:tgtEl>
                                        <p:attrNameLst>
                                          <p:attrName>style.visibility</p:attrName>
                                        </p:attrNameLst>
                                      </p:cBhvr>
                                      <p:to>
                                        <p:strVal val="visible"/>
                                      </p:to>
                                    </p:set>
                                    <p:animEffect transition="in" filter="barn(inVertical)">
                                      <p:cBhvr>
                                        <p:cTn id="30" dur="500"/>
                                        <p:tgtEl>
                                          <p:spTgt spid="20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1AD01D-926B-4604-8C4B-D95913D2125B}"/>
              </a:ext>
            </a:extLst>
          </p:cNvPr>
          <p:cNvSpPr>
            <a:spLocks noGrp="1"/>
          </p:cNvSpPr>
          <p:nvPr>
            <p:ph type="title"/>
          </p:nvPr>
        </p:nvSpPr>
        <p:spPr>
          <a:xfrm>
            <a:off x="838200" y="365126"/>
            <a:ext cx="10515600" cy="901700"/>
          </a:xfrm>
        </p:spPr>
        <p:txBody>
          <a:bodyPr>
            <a:normAutofit/>
          </a:bodyPr>
          <a:lstStyle/>
          <a:p>
            <a:r>
              <a:rPr lang="en-GB" dirty="0"/>
              <a:t>Rosa Parks – Is it ever OK to commit a crime?</a:t>
            </a:r>
          </a:p>
        </p:txBody>
      </p:sp>
      <p:sp>
        <p:nvSpPr>
          <p:cNvPr id="3" name="Content Placeholder 2">
            <a:extLst>
              <a:ext uri="{FF2B5EF4-FFF2-40B4-BE49-F238E27FC236}">
                <a16:creationId xmlns:a16="http://schemas.microsoft.com/office/drawing/2014/main" id="{E7D2A319-4006-4940-88F3-B09B972B1D2C}"/>
              </a:ext>
            </a:extLst>
          </p:cNvPr>
          <p:cNvSpPr>
            <a:spLocks noGrp="1"/>
          </p:cNvSpPr>
          <p:nvPr>
            <p:ph idx="1"/>
          </p:nvPr>
        </p:nvSpPr>
        <p:spPr>
          <a:xfrm>
            <a:off x="561975" y="1266825"/>
            <a:ext cx="10515600" cy="4724399"/>
          </a:xfrm>
        </p:spPr>
        <p:txBody>
          <a:bodyPr>
            <a:normAutofit fontScale="85000" lnSpcReduction="20000"/>
          </a:bodyPr>
          <a:lstStyle/>
          <a:p>
            <a:pPr marL="0" indent="0">
              <a:buNone/>
            </a:pPr>
            <a:r>
              <a:rPr lang="en-GB" dirty="0"/>
              <a:t>This assembly is one of a series encouraging children to recognise we can learn from each other. </a:t>
            </a:r>
          </a:p>
          <a:p>
            <a:pPr marL="0" indent="0">
              <a:buNone/>
            </a:pPr>
            <a:endParaRPr lang="en-GB" dirty="0"/>
          </a:p>
          <a:p>
            <a:pPr marL="0" indent="0">
              <a:buNone/>
            </a:pPr>
            <a:r>
              <a:rPr lang="en-GB" dirty="0"/>
              <a:t>This one focuses on Rosa Parks, who refused to give up her seat for a white passenger on a segregated bus.  Her actions led to the desegregation of buses and a step forward in equality for African Americans.</a:t>
            </a:r>
          </a:p>
          <a:p>
            <a:pPr marL="0" indent="0">
              <a:buNone/>
            </a:pPr>
            <a:endParaRPr lang="en-GB" dirty="0"/>
          </a:p>
          <a:p>
            <a:pPr marL="0" indent="0">
              <a:buNone/>
            </a:pPr>
            <a:r>
              <a:rPr lang="en-GB" dirty="0"/>
              <a:t>NOTE: some of the pictures use the word ‘coloured’ and the video uses the word ‘negro’.  It is worth being clear with children that these are not words we use to describe people anymore.  Appropriate words to use are ‘black’, ‘African American’ or ‘People of Colour’. </a:t>
            </a:r>
          </a:p>
          <a:p>
            <a:pPr marL="0" indent="0">
              <a:buNone/>
            </a:pPr>
            <a:endParaRPr lang="en-GB" dirty="0"/>
          </a:p>
          <a:p>
            <a:pPr marL="0" indent="0">
              <a:buNone/>
            </a:pPr>
            <a:r>
              <a:rPr lang="en-GB" dirty="0"/>
              <a:t>The video has been checked, but please check the link yourself before using with your class. Thank you.</a:t>
            </a:r>
          </a:p>
          <a:p>
            <a:pPr marL="0" indent="0">
              <a:buNone/>
            </a:pPr>
            <a:endParaRPr lang="en-GB" dirty="0"/>
          </a:p>
          <a:p>
            <a:pPr marL="0" indent="0">
              <a:buNone/>
            </a:pPr>
            <a:endParaRPr lang="en-GB" dirty="0"/>
          </a:p>
          <a:p>
            <a:endParaRPr lang="en-GB" dirty="0"/>
          </a:p>
          <a:p>
            <a:endParaRPr lang="en-GB" dirty="0"/>
          </a:p>
        </p:txBody>
      </p:sp>
      <p:sp>
        <p:nvSpPr>
          <p:cNvPr id="5" name="Rectangle: Rounded Corners 4">
            <a:extLst>
              <a:ext uri="{FF2B5EF4-FFF2-40B4-BE49-F238E27FC236}">
                <a16:creationId xmlns:a16="http://schemas.microsoft.com/office/drawing/2014/main" id="{D4B1D3EE-663C-44AA-8F9D-9F0AF454162D}"/>
              </a:ext>
            </a:extLst>
          </p:cNvPr>
          <p:cNvSpPr/>
          <p:nvPr/>
        </p:nvSpPr>
        <p:spPr>
          <a:xfrm>
            <a:off x="1614487" y="6270625"/>
            <a:ext cx="10201275" cy="444498"/>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ysClr val="windowText" lastClr="000000"/>
                </a:solidFill>
              </a:rPr>
              <a:t>Keep a look out – more assemblies on this theme coming soon.</a:t>
            </a:r>
          </a:p>
        </p:txBody>
      </p:sp>
    </p:spTree>
    <p:extLst>
      <p:ext uri="{BB962C8B-B14F-4D97-AF65-F5344CB8AC3E}">
        <p14:creationId xmlns:p14="http://schemas.microsoft.com/office/powerpoint/2010/main" val="23089759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hought Bubble: Cloud 1">
            <a:extLst>
              <a:ext uri="{FF2B5EF4-FFF2-40B4-BE49-F238E27FC236}">
                <a16:creationId xmlns:a16="http://schemas.microsoft.com/office/drawing/2014/main" id="{911569C6-EEB4-4269-A883-CCD03964DBBB}"/>
              </a:ext>
            </a:extLst>
          </p:cNvPr>
          <p:cNvSpPr/>
          <p:nvPr/>
        </p:nvSpPr>
        <p:spPr>
          <a:xfrm>
            <a:off x="7400925" y="223044"/>
            <a:ext cx="3905250" cy="2619375"/>
          </a:xfrm>
          <a:prstGeom prst="cloudCallout">
            <a:avLst>
              <a:gd name="adj1" fmla="val -64151"/>
              <a:gd name="adj2" fmla="val 20789"/>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ysClr val="windowText" lastClr="000000"/>
                </a:solidFill>
              </a:rPr>
              <a:t>What can we learn from Rosa Parks?</a:t>
            </a:r>
          </a:p>
        </p:txBody>
      </p:sp>
      <p:pic>
        <p:nvPicPr>
          <p:cNvPr id="3074" name="Picture 2" descr="Rosa Parks - Life, Bus Boycott &amp; Death - Biography">
            <a:extLst>
              <a:ext uri="{FF2B5EF4-FFF2-40B4-BE49-F238E27FC236}">
                <a16:creationId xmlns:a16="http://schemas.microsoft.com/office/drawing/2014/main" id="{DFBCBB5E-97FB-40BB-982A-01F0AAD8CC9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5825" y="723899"/>
            <a:ext cx="5210175" cy="52101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3" name="Thought Bubble: Cloud 2">
            <a:extLst>
              <a:ext uri="{FF2B5EF4-FFF2-40B4-BE49-F238E27FC236}">
                <a16:creationId xmlns:a16="http://schemas.microsoft.com/office/drawing/2014/main" id="{8032253A-278B-414F-BEF5-D04D9EABE0BE}"/>
              </a:ext>
            </a:extLst>
          </p:cNvPr>
          <p:cNvSpPr/>
          <p:nvPr/>
        </p:nvSpPr>
        <p:spPr>
          <a:xfrm>
            <a:off x="7400925" y="2257425"/>
            <a:ext cx="3905250" cy="2619375"/>
          </a:xfrm>
          <a:prstGeom prst="cloudCallout">
            <a:avLst>
              <a:gd name="adj1" fmla="val -64151"/>
              <a:gd name="adj2" fmla="val 20789"/>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ysClr val="windowText" lastClr="000000"/>
                </a:solidFill>
              </a:rPr>
              <a:t>Do you think she was right to break the law to change the law?</a:t>
            </a:r>
          </a:p>
        </p:txBody>
      </p:sp>
      <p:sp>
        <p:nvSpPr>
          <p:cNvPr id="5" name="Thought Bubble: Cloud 4">
            <a:extLst>
              <a:ext uri="{FF2B5EF4-FFF2-40B4-BE49-F238E27FC236}">
                <a16:creationId xmlns:a16="http://schemas.microsoft.com/office/drawing/2014/main" id="{D8CBF73D-A6A3-4819-9A8B-175849622249}"/>
              </a:ext>
            </a:extLst>
          </p:cNvPr>
          <p:cNvSpPr/>
          <p:nvPr/>
        </p:nvSpPr>
        <p:spPr>
          <a:xfrm>
            <a:off x="7477124" y="4166394"/>
            <a:ext cx="3905250" cy="2619375"/>
          </a:xfrm>
          <a:prstGeom prst="cloudCallout">
            <a:avLst>
              <a:gd name="adj1" fmla="val -64151"/>
              <a:gd name="adj2" fmla="val -5029"/>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ysClr val="windowText" lastClr="000000"/>
                </a:solidFill>
              </a:rPr>
              <a:t>What can you do to help create a fair and equal world?</a:t>
            </a:r>
          </a:p>
        </p:txBody>
      </p:sp>
    </p:spTree>
    <p:extLst>
      <p:ext uri="{BB962C8B-B14F-4D97-AF65-F5344CB8AC3E}">
        <p14:creationId xmlns:p14="http://schemas.microsoft.com/office/powerpoint/2010/main" val="1970950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EEDC8D2A-4219-49A5-96EA-197C1BA4BB2F}"/>
              </a:ext>
            </a:extLst>
          </p:cNvPr>
          <p:cNvSpPr>
            <a:spLocks noGrp="1"/>
          </p:cNvSpPr>
          <p:nvPr>
            <p:ph idx="1"/>
          </p:nvPr>
        </p:nvSpPr>
        <p:spPr>
          <a:xfrm>
            <a:off x="838200" y="548640"/>
            <a:ext cx="10515600" cy="5628323"/>
          </a:xfrm>
        </p:spPr>
        <p:txBody>
          <a:bodyPr>
            <a:normAutofit fontScale="92500" lnSpcReduction="20000"/>
          </a:bodyPr>
          <a:lstStyle/>
          <a:p>
            <a:pPr marL="0" indent="0">
              <a:buNone/>
            </a:pPr>
            <a:r>
              <a:rPr lang="en-GB" dirty="0"/>
              <a:t>This </a:t>
            </a:r>
            <a:r>
              <a:rPr lang="en-GB" dirty="0" err="1"/>
              <a:t>powerpoint</a:t>
            </a:r>
            <a:r>
              <a:rPr lang="en-GB" dirty="0"/>
              <a:t> was made by </a:t>
            </a:r>
            <a:r>
              <a:rPr lang="en-GB" dirty="0" err="1"/>
              <a:t>diversity_mel</a:t>
            </a:r>
            <a:r>
              <a:rPr lang="en-GB" dirty="0"/>
              <a:t>.  It is part of a large series designed to encourage debate and discussion around issues of equality in a bid to make more children happier and thoughtful. You can find more assemblies/ discussion ppts on my website.</a:t>
            </a:r>
          </a:p>
          <a:p>
            <a:pPr marL="0" indent="0">
              <a:buNone/>
            </a:pPr>
            <a:endParaRPr lang="en-GB" dirty="0"/>
          </a:p>
          <a:p>
            <a:pPr marL="0" indent="0">
              <a:buNone/>
            </a:pPr>
            <a:endParaRPr lang="en-GB" dirty="0"/>
          </a:p>
          <a:p>
            <a:pPr marL="0" indent="0">
              <a:buNone/>
            </a:pPr>
            <a:endParaRPr lang="en-GB" dirty="0"/>
          </a:p>
          <a:p>
            <a:pPr marL="0" indent="0">
              <a:buNone/>
            </a:pPr>
            <a:r>
              <a:rPr lang="en-GB" dirty="0"/>
              <a:t>You can contact me via my website too. I love to hear how you’ve used my </a:t>
            </a:r>
            <a:r>
              <a:rPr lang="en-GB" dirty="0" err="1"/>
              <a:t>powerpoints</a:t>
            </a:r>
            <a:r>
              <a:rPr lang="en-GB" dirty="0"/>
              <a:t> and to get your ideas for any you’d like me to make.</a:t>
            </a:r>
          </a:p>
          <a:p>
            <a:pPr marL="0" indent="0">
              <a:buNone/>
            </a:pPr>
            <a:endParaRPr lang="en-GB" dirty="0"/>
          </a:p>
          <a:p>
            <a:pPr marL="0" indent="0">
              <a:buNone/>
            </a:pPr>
            <a:r>
              <a:rPr lang="en-GB" dirty="0"/>
              <a:t>	 You can follow my work on Instagram @diversity_mel</a:t>
            </a:r>
          </a:p>
          <a:p>
            <a:pPr marL="0" indent="0">
              <a:buNone/>
            </a:pPr>
            <a:endParaRPr lang="en-GB" dirty="0"/>
          </a:p>
          <a:p>
            <a:pPr marL="0" indent="0">
              <a:buNone/>
            </a:pPr>
            <a:endParaRPr lang="en-GB" dirty="0"/>
          </a:p>
          <a:p>
            <a:pPr marL="0" indent="0">
              <a:buNone/>
            </a:pPr>
            <a:r>
              <a:rPr lang="en-GB" dirty="0"/>
              <a:t>Please do share my </a:t>
            </a:r>
            <a:r>
              <a:rPr lang="en-GB" dirty="0" err="1"/>
              <a:t>powerpoints</a:t>
            </a:r>
            <a:r>
              <a:rPr lang="en-GB" dirty="0"/>
              <a:t> with other teachers who may be interested.  </a:t>
            </a:r>
          </a:p>
          <a:p>
            <a:pPr marL="0" indent="0">
              <a:buNone/>
            </a:pPr>
            <a:endParaRPr lang="en-GB" dirty="0"/>
          </a:p>
        </p:txBody>
      </p:sp>
      <p:pic>
        <p:nvPicPr>
          <p:cNvPr id="1028" name="Picture 4" descr="Image result for instagram">
            <a:extLst>
              <a:ext uri="{FF2B5EF4-FFF2-40B4-BE49-F238E27FC236}">
                <a16:creationId xmlns:a16="http://schemas.microsoft.com/office/drawing/2014/main" id="{5D544E76-BDE4-4746-A35C-F294A7128C9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1096" t="10476" r="19996" b="9207"/>
          <a:stretch/>
        </p:blipFill>
        <p:spPr bwMode="auto">
          <a:xfrm>
            <a:off x="1019657" y="3967626"/>
            <a:ext cx="600799" cy="61415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Rounded Corners 1">
            <a:extLst>
              <a:ext uri="{FF2B5EF4-FFF2-40B4-BE49-F238E27FC236}">
                <a16:creationId xmlns:a16="http://schemas.microsoft.com/office/drawing/2014/main" id="{17694A20-3109-4FFD-B81B-34C67619FA5F}"/>
              </a:ext>
            </a:extLst>
          </p:cNvPr>
          <p:cNvSpPr/>
          <p:nvPr/>
        </p:nvSpPr>
        <p:spPr>
          <a:xfrm>
            <a:off x="2200274" y="1956122"/>
            <a:ext cx="6584910" cy="740779"/>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buNone/>
            </a:pPr>
            <a:r>
              <a:rPr lang="en-GB" sz="2800" dirty="0">
                <a:solidFill>
                  <a:schemeClr val="tx1"/>
                </a:solidFill>
              </a:rPr>
              <a:t>My website is www.diversitymel.com</a:t>
            </a:r>
          </a:p>
        </p:txBody>
      </p:sp>
    </p:spTree>
    <p:extLst>
      <p:ext uri="{BB962C8B-B14F-4D97-AF65-F5344CB8AC3E}">
        <p14:creationId xmlns:p14="http://schemas.microsoft.com/office/powerpoint/2010/main" val="23841944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hought Bubble: Cloud 3">
            <a:extLst>
              <a:ext uri="{FF2B5EF4-FFF2-40B4-BE49-F238E27FC236}">
                <a16:creationId xmlns:a16="http://schemas.microsoft.com/office/drawing/2014/main" id="{B9674381-ACBA-4B35-AB01-D1A1A6A4D84B}"/>
              </a:ext>
            </a:extLst>
          </p:cNvPr>
          <p:cNvSpPr/>
          <p:nvPr/>
        </p:nvSpPr>
        <p:spPr>
          <a:xfrm>
            <a:off x="4448176" y="304799"/>
            <a:ext cx="3905250" cy="2619375"/>
          </a:xfrm>
          <a:prstGeom prst="cloudCallout">
            <a:avLst>
              <a:gd name="adj1" fmla="val -61956"/>
              <a:gd name="adj2" fmla="val 48426"/>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ysClr val="windowText" lastClr="000000"/>
                </a:solidFill>
              </a:rPr>
              <a:t>Is it ever OK to commit a crime?</a:t>
            </a:r>
          </a:p>
        </p:txBody>
      </p:sp>
      <p:pic>
        <p:nvPicPr>
          <p:cNvPr id="1028" name="Picture 4" descr="Microsoft Word Clip Art - Stick Man Thinking Clipart - Free Transparent PNG  Clipart Images Download">
            <a:extLst>
              <a:ext uri="{FF2B5EF4-FFF2-40B4-BE49-F238E27FC236}">
                <a16:creationId xmlns:a16="http://schemas.microsoft.com/office/drawing/2014/main" id="{06713035-4225-4827-A62F-F08FC4321056}"/>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5842" b="96935" l="10000" r="90000">
                        <a14:foregroundMark x1="56905" y1="93349" x2="56905" y2="93349"/>
                        <a14:foregroundMark x1="47500" y1="22094" x2="47500" y2="22094"/>
                        <a14:foregroundMark x1="89167" y1="5842" x2="89167" y2="5842"/>
                        <a14:foregroundMark x1="76071" y1="11394" x2="76071" y2="11394"/>
                        <a14:foregroundMark x1="34048" y1="96935" x2="34048" y2="96935"/>
                      </a14:backgroundRemoval>
                    </a14:imgEffect>
                  </a14:imgLayer>
                </a14:imgProps>
              </a:ext>
              <a:ext uri="{28A0092B-C50C-407E-A947-70E740481C1C}">
                <a14:useLocalDpi xmlns:a14="http://schemas.microsoft.com/office/drawing/2010/main" val="0"/>
              </a:ext>
            </a:extLst>
          </a:blip>
          <a:srcRect/>
          <a:stretch>
            <a:fillRect/>
          </a:stretch>
        </p:blipFill>
        <p:spPr bwMode="auto">
          <a:xfrm>
            <a:off x="1782906" y="1905000"/>
            <a:ext cx="2244582" cy="4619625"/>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rime Time: The Series Trailer (animation) - YouTube">
            <a:extLst>
              <a:ext uri="{FF2B5EF4-FFF2-40B4-BE49-F238E27FC236}">
                <a16:creationId xmlns:a16="http://schemas.microsoft.com/office/drawing/2014/main" id="{DC394064-A51E-4F3F-BC7A-06A61197D75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24925" y="3019425"/>
            <a:ext cx="2533650" cy="3429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52965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Rosa Parks statue to be unveiled Sunday | 8News">
            <a:extLst>
              <a:ext uri="{FF2B5EF4-FFF2-40B4-BE49-F238E27FC236}">
                <a16:creationId xmlns:a16="http://schemas.microsoft.com/office/drawing/2014/main" id="{42C79590-95E2-4F62-ACB4-41BE18C53D2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59583"/>
          <a:stretch/>
        </p:blipFill>
        <p:spPr bwMode="auto">
          <a:xfrm>
            <a:off x="1524000" y="857250"/>
            <a:ext cx="3695700" cy="51435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sp>
        <p:nvSpPr>
          <p:cNvPr id="7" name="Rectangle: Rounded Corners 6">
            <a:extLst>
              <a:ext uri="{FF2B5EF4-FFF2-40B4-BE49-F238E27FC236}">
                <a16:creationId xmlns:a16="http://schemas.microsoft.com/office/drawing/2014/main" id="{6F21902E-EFE2-4D09-9499-9CEB04722E56}"/>
              </a:ext>
            </a:extLst>
          </p:cNvPr>
          <p:cNvSpPr/>
          <p:nvPr/>
        </p:nvSpPr>
        <p:spPr>
          <a:xfrm>
            <a:off x="6096000" y="1538325"/>
            <a:ext cx="4581686" cy="3328949"/>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ysClr val="windowText" lastClr="000000"/>
                </a:solidFill>
              </a:rPr>
              <a:t>This is Rosa Parks.  65 years ago she committed a crime.  </a:t>
            </a:r>
          </a:p>
          <a:p>
            <a:pPr algn="ctr"/>
            <a:r>
              <a:rPr lang="en-GB" sz="2400" dirty="0">
                <a:solidFill>
                  <a:sysClr val="windowText" lastClr="000000"/>
                </a:solidFill>
              </a:rPr>
              <a:t>Let’s find out more so you can decide if she was right to do this, or not… </a:t>
            </a:r>
          </a:p>
        </p:txBody>
      </p:sp>
    </p:spTree>
    <p:extLst>
      <p:ext uri="{BB962C8B-B14F-4D97-AF65-F5344CB8AC3E}">
        <p14:creationId xmlns:p14="http://schemas.microsoft.com/office/powerpoint/2010/main" val="1620100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Political World Map On Ocean Blue Background, With Every State.. Royalty  Free Cliparts, Vectors, And Stock Illustration. Image 29029504.">
            <a:extLst>
              <a:ext uri="{FF2B5EF4-FFF2-40B4-BE49-F238E27FC236}">
                <a16:creationId xmlns:a16="http://schemas.microsoft.com/office/drawing/2014/main" id="{FDC41472-9F8A-44DB-9A5B-273A6866EEB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96578" y="1569972"/>
            <a:ext cx="9398843" cy="5154678"/>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Rounded Corners 3">
            <a:extLst>
              <a:ext uri="{FF2B5EF4-FFF2-40B4-BE49-F238E27FC236}">
                <a16:creationId xmlns:a16="http://schemas.microsoft.com/office/drawing/2014/main" id="{8B9EB02B-6A03-4331-8C2C-1FDD9692E265}"/>
              </a:ext>
            </a:extLst>
          </p:cNvPr>
          <p:cNvSpPr/>
          <p:nvPr/>
        </p:nvSpPr>
        <p:spPr>
          <a:xfrm>
            <a:off x="409574" y="261976"/>
            <a:ext cx="5838825" cy="947700"/>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ysClr val="windowText" lastClr="000000"/>
                </a:solidFill>
              </a:rPr>
              <a:t>Rosa was born over 100 years ago in a country called the United States of America</a:t>
            </a:r>
          </a:p>
        </p:txBody>
      </p:sp>
      <p:sp>
        <p:nvSpPr>
          <p:cNvPr id="2" name="Arrow: Right 1">
            <a:extLst>
              <a:ext uri="{FF2B5EF4-FFF2-40B4-BE49-F238E27FC236}">
                <a16:creationId xmlns:a16="http://schemas.microsoft.com/office/drawing/2014/main" id="{8F6C90BA-A3F6-41F4-818A-17FE0AE34C8E}"/>
              </a:ext>
            </a:extLst>
          </p:cNvPr>
          <p:cNvSpPr/>
          <p:nvPr/>
        </p:nvSpPr>
        <p:spPr>
          <a:xfrm>
            <a:off x="171450" y="2412896"/>
            <a:ext cx="2190750" cy="1752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United States </a:t>
            </a:r>
          </a:p>
          <a:p>
            <a:pPr algn="ctr"/>
            <a:r>
              <a:rPr lang="en-GB" dirty="0"/>
              <a:t>of America</a:t>
            </a:r>
          </a:p>
          <a:p>
            <a:pPr algn="ctr"/>
            <a:r>
              <a:rPr lang="en-GB" dirty="0"/>
              <a:t>(USA)</a:t>
            </a:r>
          </a:p>
        </p:txBody>
      </p:sp>
      <p:sp>
        <p:nvSpPr>
          <p:cNvPr id="3" name="Arrow: Left 2">
            <a:extLst>
              <a:ext uri="{FF2B5EF4-FFF2-40B4-BE49-F238E27FC236}">
                <a16:creationId xmlns:a16="http://schemas.microsoft.com/office/drawing/2014/main" id="{D0D39AB5-440E-4F6F-BDEA-048AD09CE6C9}"/>
              </a:ext>
            </a:extLst>
          </p:cNvPr>
          <p:cNvSpPr/>
          <p:nvPr/>
        </p:nvSpPr>
        <p:spPr>
          <a:xfrm rot="20692824">
            <a:off x="5467350" y="1952625"/>
            <a:ext cx="1752600" cy="1171575"/>
          </a:xfrm>
          <a:prstGeom prst="leftArrow">
            <a:avLst>
              <a:gd name="adj1" fmla="val 50000"/>
              <a:gd name="adj2" fmla="val 5487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England</a:t>
            </a:r>
          </a:p>
        </p:txBody>
      </p:sp>
    </p:spTree>
    <p:extLst>
      <p:ext uri="{BB962C8B-B14F-4D97-AF65-F5344CB8AC3E}">
        <p14:creationId xmlns:p14="http://schemas.microsoft.com/office/powerpoint/2010/main" val="1052746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6" name="Picture 6" descr="On this day in 1956, Montgomery was forced to integrate its buses for black  people - Face2Face Africa">
            <a:extLst>
              <a:ext uri="{FF2B5EF4-FFF2-40B4-BE49-F238E27FC236}">
                <a16:creationId xmlns:a16="http://schemas.microsoft.com/office/drawing/2014/main" id="{DB627313-D8C9-499B-BA0B-8A47522A6E1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29513" y="480301"/>
            <a:ext cx="4462462" cy="314210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3" name="Rectangle: Rounded Corners 2">
            <a:extLst>
              <a:ext uri="{FF2B5EF4-FFF2-40B4-BE49-F238E27FC236}">
                <a16:creationId xmlns:a16="http://schemas.microsoft.com/office/drawing/2014/main" id="{34CD656B-97FB-4BEE-A11A-3136E941CB06}"/>
              </a:ext>
            </a:extLst>
          </p:cNvPr>
          <p:cNvSpPr/>
          <p:nvPr/>
        </p:nvSpPr>
        <p:spPr>
          <a:xfrm>
            <a:off x="409574" y="261976"/>
            <a:ext cx="6486526" cy="1376324"/>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ysClr val="windowText" lastClr="000000"/>
                </a:solidFill>
              </a:rPr>
              <a:t>At that time black people and white people were treated very differently in America.</a:t>
            </a:r>
          </a:p>
        </p:txBody>
      </p:sp>
      <p:pic>
        <p:nvPicPr>
          <p:cNvPr id="5122" name="Picture 2" descr="27 Heartbreaking Photos that Sums Up the Racial Segregation Era in the  United States">
            <a:extLst>
              <a:ext uri="{FF2B5EF4-FFF2-40B4-BE49-F238E27FC236}">
                <a16:creationId xmlns:a16="http://schemas.microsoft.com/office/drawing/2014/main" id="{89E24D0A-8893-4EC8-8A8A-31F1CEDA3A4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5775" y="1857375"/>
            <a:ext cx="4381500" cy="27432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6" name="Picture 4" descr="Modern-Day Segregation in Public Schools - The Atlantic">
            <a:extLst>
              <a:ext uri="{FF2B5EF4-FFF2-40B4-BE49-F238E27FC236}">
                <a16:creationId xmlns:a16="http://schemas.microsoft.com/office/drawing/2014/main" id="{1139D424-9C87-4FF6-B8E4-73EC670D0DC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52837" y="4195724"/>
            <a:ext cx="4286250" cy="24003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8" name="Picture 2" descr="The Racist Origins of Private School Vouchers - Center for American Progress">
            <a:extLst>
              <a:ext uri="{FF2B5EF4-FFF2-40B4-BE49-F238E27FC236}">
                <a16:creationId xmlns:a16="http://schemas.microsoft.com/office/drawing/2014/main" id="{168E7297-B897-4FEA-8459-BBDE92CD618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53400" y="4211021"/>
            <a:ext cx="3552825" cy="236970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0" name="Rectangle: Rounded Corners 9">
            <a:extLst>
              <a:ext uri="{FF2B5EF4-FFF2-40B4-BE49-F238E27FC236}">
                <a16:creationId xmlns:a16="http://schemas.microsoft.com/office/drawing/2014/main" id="{295EAD3C-4173-4105-9CD9-4A5D077CC10F}"/>
              </a:ext>
            </a:extLst>
          </p:cNvPr>
          <p:cNvSpPr/>
          <p:nvPr/>
        </p:nvSpPr>
        <p:spPr>
          <a:xfrm>
            <a:off x="6781800" y="4788599"/>
            <a:ext cx="2528887" cy="1376324"/>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ysClr val="windowText" lastClr="000000"/>
                </a:solidFill>
              </a:rPr>
              <a:t>They even had to go to different schools. </a:t>
            </a:r>
          </a:p>
        </p:txBody>
      </p:sp>
      <p:sp>
        <p:nvSpPr>
          <p:cNvPr id="12" name="Rectangle: Rounded Corners 11">
            <a:extLst>
              <a:ext uri="{FF2B5EF4-FFF2-40B4-BE49-F238E27FC236}">
                <a16:creationId xmlns:a16="http://schemas.microsoft.com/office/drawing/2014/main" id="{6FA7BF7C-BAC8-416D-8600-161A1BC5B6D1}"/>
              </a:ext>
            </a:extLst>
          </p:cNvPr>
          <p:cNvSpPr/>
          <p:nvPr/>
        </p:nvSpPr>
        <p:spPr>
          <a:xfrm>
            <a:off x="195261" y="4221974"/>
            <a:ext cx="3457576" cy="1740675"/>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ysClr val="windowText" lastClr="000000"/>
                </a:solidFill>
              </a:rPr>
              <a:t>Black people and white people had to use different water fountains and toilets.</a:t>
            </a:r>
          </a:p>
        </p:txBody>
      </p:sp>
      <p:sp>
        <p:nvSpPr>
          <p:cNvPr id="14" name="Rectangle: Rounded Corners 13">
            <a:extLst>
              <a:ext uri="{FF2B5EF4-FFF2-40B4-BE49-F238E27FC236}">
                <a16:creationId xmlns:a16="http://schemas.microsoft.com/office/drawing/2014/main" id="{9D1A739E-283E-4C42-8144-B6A82C1DFFBC}"/>
              </a:ext>
            </a:extLst>
          </p:cNvPr>
          <p:cNvSpPr/>
          <p:nvPr/>
        </p:nvSpPr>
        <p:spPr>
          <a:xfrm>
            <a:off x="5555457" y="2657803"/>
            <a:ext cx="3948112" cy="1376324"/>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ysClr val="windowText" lastClr="000000"/>
                </a:solidFill>
              </a:rPr>
              <a:t>They had to sit in different parts of the bus, with more room for white people.</a:t>
            </a:r>
          </a:p>
        </p:txBody>
      </p:sp>
      <p:pic>
        <p:nvPicPr>
          <p:cNvPr id="16" name="Picture 12" descr="Image result for thumbs down smiley face | Gambar lucu, Semuanya lucu, Lucu">
            <a:extLst>
              <a:ext uri="{FF2B5EF4-FFF2-40B4-BE49-F238E27FC236}">
                <a16:creationId xmlns:a16="http://schemas.microsoft.com/office/drawing/2014/main" id="{F3A39E84-F10E-4D79-94CB-7ADD7A89ACA4}"/>
              </a:ext>
            </a:extLst>
          </p:cNvPr>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5236" b="92670" l="9958" r="89831">
                        <a14:foregroundMark x1="47669" y1="5236" x2="47669" y2="5236"/>
                        <a14:foregroundMark x1="34534" y1="91623" x2="34534" y2="91623"/>
                        <a14:foregroundMark x1="65678" y1="92147" x2="65678" y2="92147"/>
                        <a14:foregroundMark x1="31992" y1="92670" x2="31992" y2="92670"/>
                      </a14:backgroundRemoval>
                    </a14:imgEffect>
                  </a14:imgLayer>
                </a14:imgProps>
              </a:ext>
              <a:ext uri="{28A0092B-C50C-407E-A947-70E740481C1C}">
                <a14:useLocalDpi xmlns:a14="http://schemas.microsoft.com/office/drawing/2010/main" val="0"/>
              </a:ext>
            </a:extLst>
          </a:blip>
          <a:srcRect/>
          <a:stretch>
            <a:fillRect/>
          </a:stretch>
        </p:blipFill>
        <p:spPr bwMode="auto">
          <a:xfrm>
            <a:off x="2588419" y="421281"/>
            <a:ext cx="7629525" cy="61747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70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wipe(down)">
                                      <p:cBhvr>
                                        <p:cTn id="7" dur="500"/>
                                        <p:tgtEl>
                                          <p:spTgt spid="512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down)">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5126"/>
                                        </p:tgtEl>
                                        <p:attrNameLst>
                                          <p:attrName>style.visibility</p:attrName>
                                        </p:attrNameLst>
                                      </p:cBhvr>
                                      <p:to>
                                        <p:strVal val="visible"/>
                                      </p:to>
                                    </p:set>
                                    <p:animEffect transition="in" filter="wipe(down)">
                                      <p:cBhvr>
                                        <p:cTn id="15" dur="500"/>
                                        <p:tgtEl>
                                          <p:spTgt spid="5126"/>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wipe(down)">
                                      <p:cBhvr>
                                        <p:cTn id="18" dur="500"/>
                                        <p:tgtEl>
                                          <p:spTgt spid="14"/>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ipe(down)">
                                      <p:cBhvr>
                                        <p:cTn id="23" dur="500"/>
                                        <p:tgtEl>
                                          <p:spTgt spid="6"/>
                                        </p:tgtEl>
                                      </p:cBhvr>
                                    </p:animEffect>
                                  </p:childTnLst>
                                </p:cTn>
                              </p:par>
                              <p:par>
                                <p:cTn id="24" presetID="22" presetClass="entr" presetSubtype="4" fill="hold" nodeType="with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ipe(down)">
                                      <p:cBhvr>
                                        <p:cTn id="26" dur="500"/>
                                        <p:tgtEl>
                                          <p:spTgt spid="8"/>
                                        </p:tgtEl>
                                      </p:cBhvr>
                                    </p:animEffect>
                                  </p:childTnLst>
                                </p:cTn>
                              </p:par>
                              <p:par>
                                <p:cTn id="27" presetID="22" presetClass="entr" presetSubtype="4" fill="hold" grpId="0" nodeType="with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down)">
                                      <p:cBhvr>
                                        <p:cTn id="29" dur="500"/>
                                        <p:tgtEl>
                                          <p:spTgt spid="10"/>
                                        </p:tgtEl>
                                      </p:cBhvr>
                                    </p:animEffect>
                                  </p:childTnLst>
                                </p:cTn>
                              </p:par>
                            </p:childTnLst>
                          </p:cTn>
                        </p:par>
                      </p:childTnLst>
                    </p:cTn>
                  </p:par>
                  <p:par>
                    <p:cTn id="30" fill="hold">
                      <p:stCondLst>
                        <p:cond delay="indefinite"/>
                      </p:stCondLst>
                      <p:childTnLst>
                        <p:par>
                          <p:cTn id="31" fill="hold">
                            <p:stCondLst>
                              <p:cond delay="0"/>
                            </p:stCondLst>
                            <p:childTnLst>
                              <p:par>
                                <p:cTn id="32" presetID="6" presetClass="entr" presetSubtype="16" fill="hold" nodeType="click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circle(in)">
                                      <p:cBhvr>
                                        <p:cTn id="34"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3FF45226-4BDD-4086-A5C9-FCA497724A57}"/>
              </a:ext>
            </a:extLst>
          </p:cNvPr>
          <p:cNvSpPr/>
          <p:nvPr/>
        </p:nvSpPr>
        <p:spPr>
          <a:xfrm>
            <a:off x="409572" y="261976"/>
            <a:ext cx="8143877" cy="1376324"/>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ysClr val="windowText" lastClr="000000"/>
                </a:solidFill>
              </a:rPr>
              <a:t>Things were supposed to be equal, but they weren’t. Much more money was spent on schools and toilets and restaurants for white people, so life was much harder for black people.</a:t>
            </a:r>
          </a:p>
        </p:txBody>
      </p:sp>
      <p:pic>
        <p:nvPicPr>
          <p:cNvPr id="4106" name="Picture 10" descr="The New Negro Movement - NAACP: A Century in the Fight for Freedom |  Exhibitions - Library of Congress">
            <a:extLst>
              <a:ext uri="{FF2B5EF4-FFF2-40B4-BE49-F238E27FC236}">
                <a16:creationId xmlns:a16="http://schemas.microsoft.com/office/drawing/2014/main" id="{120D10A5-552C-4FA6-A7E9-690785B174C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9172" y="2005032"/>
            <a:ext cx="9362102" cy="2595562"/>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4" name="Rectangle: Rounded Corners 3">
            <a:extLst>
              <a:ext uri="{FF2B5EF4-FFF2-40B4-BE49-F238E27FC236}">
                <a16:creationId xmlns:a16="http://schemas.microsoft.com/office/drawing/2014/main" id="{907143B4-AE7A-4EB7-9510-E040C96ADD1F}"/>
              </a:ext>
            </a:extLst>
          </p:cNvPr>
          <p:cNvSpPr/>
          <p:nvPr/>
        </p:nvSpPr>
        <p:spPr>
          <a:xfrm>
            <a:off x="3343272" y="4967326"/>
            <a:ext cx="8143877" cy="1376324"/>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ysClr val="windowText" lastClr="000000"/>
                </a:solidFill>
              </a:rPr>
              <a:t>A group of people joined together to start fighting these unfair laws and help make things fairer for everyone.  It was called the NAACP.</a:t>
            </a:r>
          </a:p>
        </p:txBody>
      </p:sp>
      <p:pic>
        <p:nvPicPr>
          <p:cNvPr id="5" name="Picture 12" descr="Image result for thumbs down smiley face | Gambar lucu, Semuanya lucu, Lucu">
            <a:extLst>
              <a:ext uri="{FF2B5EF4-FFF2-40B4-BE49-F238E27FC236}">
                <a16:creationId xmlns:a16="http://schemas.microsoft.com/office/drawing/2014/main" id="{3139A012-5DD8-4A5E-B031-5EAF8B4AF4A0}"/>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5236" b="92670" l="9958" r="89831">
                        <a14:foregroundMark x1="47669" y1="5236" x2="47669" y2="5236"/>
                        <a14:foregroundMark x1="34534" y1="91623" x2="34534" y2="91623"/>
                        <a14:foregroundMark x1="65678" y1="92147" x2="65678" y2="92147"/>
                        <a14:foregroundMark x1="31992" y1="92670" x2="31992" y2="92670"/>
                      </a14:backgroundRemoval>
                    </a14:imgEffect>
                  </a14:imgLayer>
                </a14:imgProps>
              </a:ext>
              <a:ext uri="{28A0092B-C50C-407E-A947-70E740481C1C}">
                <a14:useLocalDpi xmlns:a14="http://schemas.microsoft.com/office/drawing/2010/main" val="0"/>
              </a:ext>
            </a:extLst>
          </a:blip>
          <a:srcRect/>
          <a:stretch>
            <a:fillRect/>
          </a:stretch>
        </p:blipFill>
        <p:spPr bwMode="auto">
          <a:xfrm>
            <a:off x="8778958" y="53479"/>
            <a:ext cx="2270042" cy="1837195"/>
          </a:xfrm>
          <a:prstGeom prst="rect">
            <a:avLst/>
          </a:prstGeom>
          <a:noFill/>
          <a:extLst>
            <a:ext uri="{909E8E84-426E-40DD-AFC4-6F175D3DCCD1}">
              <a14:hiddenFill xmlns:a14="http://schemas.microsoft.com/office/drawing/2010/main">
                <a:solidFill>
                  <a:srgbClr val="FFFFFF"/>
                </a:solidFill>
              </a14:hiddenFill>
            </a:ext>
          </a:extLst>
        </p:spPr>
      </p:pic>
      <p:pic>
        <p:nvPicPr>
          <p:cNvPr id="4110" name="Picture 14" descr="JIM CROW LAWS &amp; SEGREGATED BATHROOMS ⋆ LIVING WELL AFTER 80">
            <a:extLst>
              <a:ext uri="{FF2B5EF4-FFF2-40B4-BE49-F238E27FC236}">
                <a16:creationId xmlns:a16="http://schemas.microsoft.com/office/drawing/2014/main" id="{55ED9B97-B7A1-471C-B489-A1E206A879E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57647" y="2245339"/>
            <a:ext cx="3357563" cy="427981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336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xit" presetSubtype="10" fill="hold" grpId="0" nodeType="clickEffect">
                                  <p:stCondLst>
                                    <p:cond delay="0"/>
                                  </p:stCondLst>
                                  <p:childTnLst>
                                    <p:animEffect transition="out" filter="blinds(horizontal)">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par>
                                <p:cTn id="8" presetID="3" presetClass="exit" presetSubtype="10" fill="hold" nodeType="withEffect">
                                  <p:stCondLst>
                                    <p:cond delay="0"/>
                                  </p:stCondLst>
                                  <p:childTnLst>
                                    <p:animEffect transition="out" filter="blinds(horizontal)">
                                      <p:cBhvr>
                                        <p:cTn id="9" dur="500"/>
                                        <p:tgtEl>
                                          <p:spTgt spid="5"/>
                                        </p:tgtEl>
                                      </p:cBhvr>
                                    </p:animEffect>
                                    <p:set>
                                      <p:cBhvr>
                                        <p:cTn id="10" dur="1" fill="hold">
                                          <p:stCondLst>
                                            <p:cond delay="499"/>
                                          </p:stCondLst>
                                        </p:cTn>
                                        <p:tgtEl>
                                          <p:spTgt spid="5"/>
                                        </p:tgtEl>
                                        <p:attrNameLst>
                                          <p:attrName>style.visibility</p:attrName>
                                        </p:attrNameLst>
                                      </p:cBhvr>
                                      <p:to>
                                        <p:strVal val="hidden"/>
                                      </p:to>
                                    </p:set>
                                  </p:childTnLst>
                                </p:cTn>
                              </p:par>
                              <p:par>
                                <p:cTn id="11" presetID="3" presetClass="exit" presetSubtype="10" fill="hold" nodeType="withEffect">
                                  <p:stCondLst>
                                    <p:cond delay="0"/>
                                  </p:stCondLst>
                                  <p:childTnLst>
                                    <p:animEffect transition="out" filter="blinds(horizontal)">
                                      <p:cBhvr>
                                        <p:cTn id="12" dur="500"/>
                                        <p:tgtEl>
                                          <p:spTgt spid="4110"/>
                                        </p:tgtEl>
                                      </p:cBhvr>
                                    </p:animEffect>
                                    <p:set>
                                      <p:cBhvr>
                                        <p:cTn id="13" dur="1" fill="hold">
                                          <p:stCondLst>
                                            <p:cond delay="499"/>
                                          </p:stCondLst>
                                        </p:cTn>
                                        <p:tgtEl>
                                          <p:spTgt spid="4110"/>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4106"/>
                                        </p:tgtEl>
                                        <p:attrNameLst>
                                          <p:attrName>style.visibility</p:attrName>
                                        </p:attrNameLst>
                                      </p:cBhvr>
                                      <p:to>
                                        <p:strVal val="visible"/>
                                      </p:to>
                                    </p:set>
                                    <p:animEffect transition="in" filter="wipe(down)">
                                      <p:cBhvr>
                                        <p:cTn id="18" dur="500"/>
                                        <p:tgtEl>
                                          <p:spTgt spid="4106"/>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down)">
                                      <p:cBhvr>
                                        <p:cTn id="2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Rosa Parks statue to be unveiled Sunday | 8News">
            <a:extLst>
              <a:ext uri="{FF2B5EF4-FFF2-40B4-BE49-F238E27FC236}">
                <a16:creationId xmlns:a16="http://schemas.microsoft.com/office/drawing/2014/main" id="{FF073B22-4CCD-47D6-8AFE-445DAA238D7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59583"/>
          <a:stretch/>
        </p:blipFill>
        <p:spPr bwMode="auto">
          <a:xfrm>
            <a:off x="944597" y="1123950"/>
            <a:ext cx="3189252" cy="443865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sp>
        <p:nvSpPr>
          <p:cNvPr id="5" name="Rectangle: Rounded Corners 4">
            <a:extLst>
              <a:ext uri="{FF2B5EF4-FFF2-40B4-BE49-F238E27FC236}">
                <a16:creationId xmlns:a16="http://schemas.microsoft.com/office/drawing/2014/main" id="{A5A5EDA5-F496-43B0-AE54-42B8BD006886}"/>
              </a:ext>
            </a:extLst>
          </p:cNvPr>
          <p:cNvSpPr/>
          <p:nvPr/>
        </p:nvSpPr>
        <p:spPr>
          <a:xfrm>
            <a:off x="4600577" y="2352675"/>
            <a:ext cx="6915151" cy="2343150"/>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ysClr val="windowText" lastClr="000000"/>
                </a:solidFill>
              </a:rPr>
              <a:t>Rosa didn’t like the fact that things were so unfair and unequal between black and white people.  She joined the NAACP and started to campaign for equality.</a:t>
            </a:r>
          </a:p>
        </p:txBody>
      </p:sp>
    </p:spTree>
    <p:extLst>
      <p:ext uri="{BB962C8B-B14F-4D97-AF65-F5344CB8AC3E}">
        <p14:creationId xmlns:p14="http://schemas.microsoft.com/office/powerpoint/2010/main" val="33604756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2" name="Picture 4" descr="Sign for segregated seating being placed on a bus in North Carolina, 1955.  [600x467] : HistoryPorn">
            <a:extLst>
              <a:ext uri="{FF2B5EF4-FFF2-40B4-BE49-F238E27FC236}">
                <a16:creationId xmlns:a16="http://schemas.microsoft.com/office/drawing/2014/main" id="{121FC3D2-EC3B-481B-B239-CF60D4F5721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34250" y="305593"/>
            <a:ext cx="4524375" cy="352147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7174" name="Picture 6" descr="rosa parks">
            <a:extLst>
              <a:ext uri="{FF2B5EF4-FFF2-40B4-BE49-F238E27FC236}">
                <a16:creationId xmlns:a16="http://schemas.microsoft.com/office/drawing/2014/main" id="{FDA06BE4-D691-434E-A683-FC79A53CE43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52564" y="1704182"/>
            <a:ext cx="6638924" cy="497919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5" name="Rectangle: Rounded Corners 4">
            <a:extLst>
              <a:ext uri="{FF2B5EF4-FFF2-40B4-BE49-F238E27FC236}">
                <a16:creationId xmlns:a16="http://schemas.microsoft.com/office/drawing/2014/main" id="{7CB3A70A-DF1D-49BD-94CB-81CA93575869}"/>
              </a:ext>
            </a:extLst>
          </p:cNvPr>
          <p:cNvSpPr/>
          <p:nvPr/>
        </p:nvSpPr>
        <p:spPr>
          <a:xfrm>
            <a:off x="104775" y="169862"/>
            <a:ext cx="7315200" cy="835025"/>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ysClr val="windowText" lastClr="000000"/>
                </a:solidFill>
              </a:rPr>
              <a:t>One day Rosa was travelling home from work as usual.</a:t>
            </a:r>
          </a:p>
        </p:txBody>
      </p:sp>
      <p:sp>
        <p:nvSpPr>
          <p:cNvPr id="6" name="Rectangle: Rounded Corners 5">
            <a:extLst>
              <a:ext uri="{FF2B5EF4-FFF2-40B4-BE49-F238E27FC236}">
                <a16:creationId xmlns:a16="http://schemas.microsoft.com/office/drawing/2014/main" id="{273E2B9E-594F-4B45-99D5-3F5050BD8919}"/>
              </a:ext>
            </a:extLst>
          </p:cNvPr>
          <p:cNvSpPr/>
          <p:nvPr/>
        </p:nvSpPr>
        <p:spPr>
          <a:xfrm>
            <a:off x="438150" y="937022"/>
            <a:ext cx="7477126" cy="1006078"/>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ysClr val="windowText" lastClr="000000"/>
                </a:solidFill>
              </a:rPr>
              <a:t>She got onto the bus and sat in one of the seats for black people.</a:t>
            </a:r>
          </a:p>
        </p:txBody>
      </p:sp>
      <p:sp>
        <p:nvSpPr>
          <p:cNvPr id="7" name="Rectangle: Rounded Corners 6">
            <a:extLst>
              <a:ext uri="{FF2B5EF4-FFF2-40B4-BE49-F238E27FC236}">
                <a16:creationId xmlns:a16="http://schemas.microsoft.com/office/drawing/2014/main" id="{78EB5120-69D1-4401-AAA0-2DDFB481AECC}"/>
              </a:ext>
            </a:extLst>
          </p:cNvPr>
          <p:cNvSpPr/>
          <p:nvPr/>
        </p:nvSpPr>
        <p:spPr>
          <a:xfrm>
            <a:off x="4667250" y="5362177"/>
            <a:ext cx="7315200" cy="835025"/>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ysClr val="windowText" lastClr="000000"/>
                </a:solidFill>
              </a:rPr>
              <a:t>It was a busy day and the bus began to fill up… </a:t>
            </a:r>
          </a:p>
        </p:txBody>
      </p:sp>
    </p:spTree>
    <p:extLst>
      <p:ext uri="{BB962C8B-B14F-4D97-AF65-F5344CB8AC3E}">
        <p14:creationId xmlns:p14="http://schemas.microsoft.com/office/powerpoint/2010/main" val="1536551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603</TotalTime>
  <Words>1087</Words>
  <Application>Microsoft Office PowerPoint</Application>
  <PresentationFormat>Widescreen</PresentationFormat>
  <Paragraphs>95</Paragraphs>
  <Slides>21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Arial</vt:lpstr>
      <vt:lpstr>Calibri</vt:lpstr>
      <vt:lpstr>Calibri Light</vt:lpstr>
      <vt:lpstr>Office Theme</vt:lpstr>
      <vt:lpstr>PowerPoint Presentation</vt:lpstr>
      <vt:lpstr>Rosa Parks – Is it ever OK to commit a crime?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Melissa Lane</dc:creator>
  <cp:lastModifiedBy>Melissa Lane</cp:lastModifiedBy>
  <cp:revision>52</cp:revision>
  <dcterms:created xsi:type="dcterms:W3CDTF">2020-03-03T10:57:35Z</dcterms:created>
  <dcterms:modified xsi:type="dcterms:W3CDTF">2021-04-28T11:24:21Z</dcterms:modified>
</cp:coreProperties>
</file>